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6" r:id="rId2"/>
    <p:sldId id="260" r:id="rId3"/>
    <p:sldId id="257" r:id="rId4"/>
    <p:sldId id="258" r:id="rId5"/>
    <p:sldId id="261" r:id="rId6"/>
    <p:sldId id="259" r:id="rId7"/>
  </p:sldIdLst>
  <p:sldSz cx="3348038" cy="6900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7AD47-B19B-4622-ACA0-63D016D12468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9700" y="1143000"/>
            <a:ext cx="1498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70801-3782-4B2D-B3A1-317833649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29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103" y="1129378"/>
            <a:ext cx="2845832" cy="2402523"/>
          </a:xfrm>
        </p:spPr>
        <p:txBody>
          <a:bodyPr anchor="b"/>
          <a:lstStyle>
            <a:lvl1pPr algn="ctr">
              <a:defRPr sz="2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505" y="3624551"/>
            <a:ext cx="2511029" cy="1666111"/>
          </a:xfrm>
        </p:spPr>
        <p:txBody>
          <a:bodyPr/>
          <a:lstStyle>
            <a:lvl1pPr marL="0" indent="0" algn="ctr">
              <a:buNone/>
              <a:defRPr sz="879"/>
            </a:lvl1pPr>
            <a:lvl2pPr marL="167381" indent="0" algn="ctr">
              <a:buNone/>
              <a:defRPr sz="732"/>
            </a:lvl2pPr>
            <a:lvl3pPr marL="334762" indent="0" algn="ctr">
              <a:buNone/>
              <a:defRPr sz="659"/>
            </a:lvl3pPr>
            <a:lvl4pPr marL="502143" indent="0" algn="ctr">
              <a:buNone/>
              <a:defRPr sz="586"/>
            </a:lvl4pPr>
            <a:lvl5pPr marL="669524" indent="0" algn="ctr">
              <a:buNone/>
              <a:defRPr sz="586"/>
            </a:lvl5pPr>
            <a:lvl6pPr marL="836905" indent="0" algn="ctr">
              <a:buNone/>
              <a:defRPr sz="586"/>
            </a:lvl6pPr>
            <a:lvl7pPr marL="1004286" indent="0" algn="ctr">
              <a:buNone/>
              <a:defRPr sz="586"/>
            </a:lvl7pPr>
            <a:lvl8pPr marL="1171666" indent="0" algn="ctr">
              <a:buNone/>
              <a:defRPr sz="586"/>
            </a:lvl8pPr>
            <a:lvl9pPr marL="1339047" indent="0" algn="ctr">
              <a:buNone/>
              <a:defRPr sz="58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55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54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95940" y="367407"/>
            <a:ext cx="721921" cy="5848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0178" y="367407"/>
            <a:ext cx="2123912" cy="5848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7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9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434" y="1720425"/>
            <a:ext cx="2887683" cy="2870567"/>
          </a:xfrm>
        </p:spPr>
        <p:txBody>
          <a:bodyPr anchor="b"/>
          <a:lstStyle>
            <a:lvl1pPr>
              <a:defRPr sz="2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34" y="4618149"/>
            <a:ext cx="2887683" cy="1509563"/>
          </a:xfrm>
        </p:spPr>
        <p:txBody>
          <a:bodyPr/>
          <a:lstStyle>
            <a:lvl1pPr marL="0" indent="0">
              <a:buNone/>
              <a:defRPr sz="879">
                <a:solidFill>
                  <a:schemeClr val="tx1"/>
                </a:solidFill>
              </a:defRPr>
            </a:lvl1pPr>
            <a:lvl2pPr marL="167381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2pPr>
            <a:lvl3pPr marL="334762" indent="0">
              <a:buNone/>
              <a:defRPr sz="659">
                <a:solidFill>
                  <a:schemeClr val="tx1">
                    <a:tint val="75000"/>
                  </a:schemeClr>
                </a:solidFill>
              </a:defRPr>
            </a:lvl3pPr>
            <a:lvl4pPr marL="502143" indent="0">
              <a:buNone/>
              <a:defRPr sz="586">
                <a:solidFill>
                  <a:schemeClr val="tx1">
                    <a:tint val="75000"/>
                  </a:schemeClr>
                </a:solidFill>
              </a:defRPr>
            </a:lvl4pPr>
            <a:lvl5pPr marL="669524" indent="0">
              <a:buNone/>
              <a:defRPr sz="586">
                <a:solidFill>
                  <a:schemeClr val="tx1">
                    <a:tint val="75000"/>
                  </a:schemeClr>
                </a:solidFill>
              </a:defRPr>
            </a:lvl5pPr>
            <a:lvl6pPr marL="836905" indent="0">
              <a:buNone/>
              <a:defRPr sz="586">
                <a:solidFill>
                  <a:schemeClr val="tx1">
                    <a:tint val="75000"/>
                  </a:schemeClr>
                </a:solidFill>
              </a:defRPr>
            </a:lvl6pPr>
            <a:lvl7pPr marL="1004286" indent="0">
              <a:buNone/>
              <a:defRPr sz="586">
                <a:solidFill>
                  <a:schemeClr val="tx1">
                    <a:tint val="75000"/>
                  </a:schemeClr>
                </a:solidFill>
              </a:defRPr>
            </a:lvl7pPr>
            <a:lvl8pPr marL="1171666" indent="0">
              <a:buNone/>
              <a:defRPr sz="586">
                <a:solidFill>
                  <a:schemeClr val="tx1">
                    <a:tint val="75000"/>
                  </a:schemeClr>
                </a:solidFill>
              </a:defRPr>
            </a:lvl8pPr>
            <a:lvl9pPr marL="1339047" indent="0">
              <a:buNone/>
              <a:defRPr sz="5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033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178" y="1837035"/>
            <a:ext cx="1422916" cy="4378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4944" y="1837035"/>
            <a:ext cx="1422916" cy="4378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27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14" y="367408"/>
            <a:ext cx="2887683" cy="13338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614" y="1691670"/>
            <a:ext cx="1416377" cy="829062"/>
          </a:xfrm>
        </p:spPr>
        <p:txBody>
          <a:bodyPr anchor="b"/>
          <a:lstStyle>
            <a:lvl1pPr marL="0" indent="0">
              <a:buNone/>
              <a:defRPr sz="879" b="1"/>
            </a:lvl1pPr>
            <a:lvl2pPr marL="167381" indent="0">
              <a:buNone/>
              <a:defRPr sz="732" b="1"/>
            </a:lvl2pPr>
            <a:lvl3pPr marL="334762" indent="0">
              <a:buNone/>
              <a:defRPr sz="659" b="1"/>
            </a:lvl3pPr>
            <a:lvl4pPr marL="502143" indent="0">
              <a:buNone/>
              <a:defRPr sz="586" b="1"/>
            </a:lvl4pPr>
            <a:lvl5pPr marL="669524" indent="0">
              <a:buNone/>
              <a:defRPr sz="586" b="1"/>
            </a:lvl5pPr>
            <a:lvl6pPr marL="836905" indent="0">
              <a:buNone/>
              <a:defRPr sz="586" b="1"/>
            </a:lvl6pPr>
            <a:lvl7pPr marL="1004286" indent="0">
              <a:buNone/>
              <a:defRPr sz="586" b="1"/>
            </a:lvl7pPr>
            <a:lvl8pPr marL="1171666" indent="0">
              <a:buNone/>
              <a:defRPr sz="586" b="1"/>
            </a:lvl8pPr>
            <a:lvl9pPr marL="1339047" indent="0">
              <a:buNone/>
              <a:defRPr sz="5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0614" y="2520732"/>
            <a:ext cx="1416377" cy="37076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94945" y="1691670"/>
            <a:ext cx="1423352" cy="829062"/>
          </a:xfrm>
        </p:spPr>
        <p:txBody>
          <a:bodyPr anchor="b"/>
          <a:lstStyle>
            <a:lvl1pPr marL="0" indent="0">
              <a:buNone/>
              <a:defRPr sz="879" b="1"/>
            </a:lvl1pPr>
            <a:lvl2pPr marL="167381" indent="0">
              <a:buNone/>
              <a:defRPr sz="732" b="1"/>
            </a:lvl2pPr>
            <a:lvl3pPr marL="334762" indent="0">
              <a:buNone/>
              <a:defRPr sz="659" b="1"/>
            </a:lvl3pPr>
            <a:lvl4pPr marL="502143" indent="0">
              <a:buNone/>
              <a:defRPr sz="586" b="1"/>
            </a:lvl4pPr>
            <a:lvl5pPr marL="669524" indent="0">
              <a:buNone/>
              <a:defRPr sz="586" b="1"/>
            </a:lvl5pPr>
            <a:lvl6pPr marL="836905" indent="0">
              <a:buNone/>
              <a:defRPr sz="586" b="1"/>
            </a:lvl6pPr>
            <a:lvl7pPr marL="1004286" indent="0">
              <a:buNone/>
              <a:defRPr sz="586" b="1"/>
            </a:lvl7pPr>
            <a:lvl8pPr marL="1171666" indent="0">
              <a:buNone/>
              <a:defRPr sz="586" b="1"/>
            </a:lvl8pPr>
            <a:lvl9pPr marL="1339047" indent="0">
              <a:buNone/>
              <a:defRPr sz="5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94945" y="2520732"/>
            <a:ext cx="1423352" cy="37076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84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52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1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14" y="460058"/>
            <a:ext cx="1079829" cy="1610201"/>
          </a:xfrm>
        </p:spPr>
        <p:txBody>
          <a:bodyPr anchor="b"/>
          <a:lstStyle>
            <a:lvl1pPr>
              <a:defRPr sz="11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52" y="993598"/>
            <a:ext cx="1694944" cy="4904086"/>
          </a:xfrm>
        </p:spPr>
        <p:txBody>
          <a:bodyPr/>
          <a:lstStyle>
            <a:lvl1pPr>
              <a:defRPr sz="1172"/>
            </a:lvl1pPr>
            <a:lvl2pPr>
              <a:defRPr sz="1025"/>
            </a:lvl2pPr>
            <a:lvl3pPr>
              <a:defRPr sz="879"/>
            </a:lvl3pPr>
            <a:lvl4pPr>
              <a:defRPr sz="732"/>
            </a:lvl4pPr>
            <a:lvl5pPr>
              <a:defRPr sz="732"/>
            </a:lvl5pPr>
            <a:lvl6pPr>
              <a:defRPr sz="732"/>
            </a:lvl6pPr>
            <a:lvl7pPr>
              <a:defRPr sz="732"/>
            </a:lvl7pPr>
            <a:lvl8pPr>
              <a:defRPr sz="732"/>
            </a:lvl8pPr>
            <a:lvl9pPr>
              <a:defRPr sz="7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614" y="2070259"/>
            <a:ext cx="1079829" cy="3835411"/>
          </a:xfrm>
        </p:spPr>
        <p:txBody>
          <a:bodyPr/>
          <a:lstStyle>
            <a:lvl1pPr marL="0" indent="0">
              <a:buNone/>
              <a:defRPr sz="586"/>
            </a:lvl1pPr>
            <a:lvl2pPr marL="167381" indent="0">
              <a:buNone/>
              <a:defRPr sz="513"/>
            </a:lvl2pPr>
            <a:lvl3pPr marL="334762" indent="0">
              <a:buNone/>
              <a:defRPr sz="439"/>
            </a:lvl3pPr>
            <a:lvl4pPr marL="502143" indent="0">
              <a:buNone/>
              <a:defRPr sz="366"/>
            </a:lvl4pPr>
            <a:lvl5pPr marL="669524" indent="0">
              <a:buNone/>
              <a:defRPr sz="366"/>
            </a:lvl5pPr>
            <a:lvl6pPr marL="836905" indent="0">
              <a:buNone/>
              <a:defRPr sz="366"/>
            </a:lvl6pPr>
            <a:lvl7pPr marL="1004286" indent="0">
              <a:buNone/>
              <a:defRPr sz="366"/>
            </a:lvl7pPr>
            <a:lvl8pPr marL="1171666" indent="0">
              <a:buNone/>
              <a:defRPr sz="366"/>
            </a:lvl8pPr>
            <a:lvl9pPr marL="1339047" indent="0">
              <a:buNone/>
              <a:defRPr sz="3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45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614" y="460058"/>
            <a:ext cx="1079829" cy="1610201"/>
          </a:xfrm>
        </p:spPr>
        <p:txBody>
          <a:bodyPr anchor="b"/>
          <a:lstStyle>
            <a:lvl1pPr>
              <a:defRPr sz="11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3352" y="993598"/>
            <a:ext cx="1694944" cy="4904086"/>
          </a:xfrm>
        </p:spPr>
        <p:txBody>
          <a:bodyPr anchor="t"/>
          <a:lstStyle>
            <a:lvl1pPr marL="0" indent="0">
              <a:buNone/>
              <a:defRPr sz="1172"/>
            </a:lvl1pPr>
            <a:lvl2pPr marL="167381" indent="0">
              <a:buNone/>
              <a:defRPr sz="1025"/>
            </a:lvl2pPr>
            <a:lvl3pPr marL="334762" indent="0">
              <a:buNone/>
              <a:defRPr sz="879"/>
            </a:lvl3pPr>
            <a:lvl4pPr marL="502143" indent="0">
              <a:buNone/>
              <a:defRPr sz="732"/>
            </a:lvl4pPr>
            <a:lvl5pPr marL="669524" indent="0">
              <a:buNone/>
              <a:defRPr sz="732"/>
            </a:lvl5pPr>
            <a:lvl6pPr marL="836905" indent="0">
              <a:buNone/>
              <a:defRPr sz="732"/>
            </a:lvl6pPr>
            <a:lvl7pPr marL="1004286" indent="0">
              <a:buNone/>
              <a:defRPr sz="732"/>
            </a:lvl7pPr>
            <a:lvl8pPr marL="1171666" indent="0">
              <a:buNone/>
              <a:defRPr sz="732"/>
            </a:lvl8pPr>
            <a:lvl9pPr marL="1339047" indent="0">
              <a:buNone/>
              <a:defRPr sz="73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614" y="2070259"/>
            <a:ext cx="1079829" cy="3835411"/>
          </a:xfrm>
        </p:spPr>
        <p:txBody>
          <a:bodyPr/>
          <a:lstStyle>
            <a:lvl1pPr marL="0" indent="0">
              <a:buNone/>
              <a:defRPr sz="586"/>
            </a:lvl1pPr>
            <a:lvl2pPr marL="167381" indent="0">
              <a:buNone/>
              <a:defRPr sz="513"/>
            </a:lvl2pPr>
            <a:lvl3pPr marL="334762" indent="0">
              <a:buNone/>
              <a:defRPr sz="439"/>
            </a:lvl3pPr>
            <a:lvl4pPr marL="502143" indent="0">
              <a:buNone/>
              <a:defRPr sz="366"/>
            </a:lvl4pPr>
            <a:lvl5pPr marL="669524" indent="0">
              <a:buNone/>
              <a:defRPr sz="366"/>
            </a:lvl5pPr>
            <a:lvl6pPr marL="836905" indent="0">
              <a:buNone/>
              <a:defRPr sz="366"/>
            </a:lvl6pPr>
            <a:lvl7pPr marL="1004286" indent="0">
              <a:buNone/>
              <a:defRPr sz="366"/>
            </a:lvl7pPr>
            <a:lvl8pPr marL="1171666" indent="0">
              <a:buNone/>
              <a:defRPr sz="366"/>
            </a:lvl8pPr>
            <a:lvl9pPr marL="1339047" indent="0">
              <a:buNone/>
              <a:defRPr sz="3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27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78" y="367408"/>
            <a:ext cx="2887683" cy="1333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178" y="1837035"/>
            <a:ext cx="2887683" cy="437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0177" y="6396079"/>
            <a:ext cx="753309" cy="367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A6D02-CF80-4D35-ABEE-5BF9A5A9AAD3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9038" y="6396079"/>
            <a:ext cx="1129963" cy="367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64552" y="6396079"/>
            <a:ext cx="753309" cy="367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09216-AB16-42CB-A59F-AF7B71FA1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98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34762" rtl="0" eaLnBrk="1" latinLnBrk="0" hangingPunct="1">
        <a:lnSpc>
          <a:spcPct val="90000"/>
        </a:lnSpc>
        <a:spcBef>
          <a:spcPct val="0"/>
        </a:spcBef>
        <a:buNone/>
        <a:defRPr sz="16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690" indent="-83690" algn="l" defTabSz="334762" rtl="0" eaLnBrk="1" latinLnBrk="0" hangingPunct="1">
        <a:lnSpc>
          <a:spcPct val="90000"/>
        </a:lnSpc>
        <a:spcBef>
          <a:spcPts val="366"/>
        </a:spcBef>
        <a:buFont typeface="Arial" panose="020B0604020202020204" pitchFamily="34" charset="0"/>
        <a:buChar char="•"/>
        <a:defRPr sz="1025" kern="1200">
          <a:solidFill>
            <a:schemeClr val="tx1"/>
          </a:solidFill>
          <a:latin typeface="+mn-lt"/>
          <a:ea typeface="+mn-ea"/>
          <a:cs typeface="+mn-cs"/>
        </a:defRPr>
      </a:lvl1pPr>
      <a:lvl2pPr marL="251071" indent="-83690" algn="l" defTabSz="334762" rtl="0" eaLnBrk="1" latinLnBrk="0" hangingPunct="1">
        <a:lnSpc>
          <a:spcPct val="90000"/>
        </a:lnSpc>
        <a:spcBef>
          <a:spcPts val="183"/>
        </a:spcBef>
        <a:buFont typeface="Arial" panose="020B0604020202020204" pitchFamily="34" charset="0"/>
        <a:buChar char="•"/>
        <a:defRPr sz="879" kern="1200">
          <a:solidFill>
            <a:schemeClr val="tx1"/>
          </a:solidFill>
          <a:latin typeface="+mn-lt"/>
          <a:ea typeface="+mn-ea"/>
          <a:cs typeface="+mn-cs"/>
        </a:defRPr>
      </a:lvl2pPr>
      <a:lvl3pPr marL="418452" indent="-83690" algn="l" defTabSz="334762" rtl="0" eaLnBrk="1" latinLnBrk="0" hangingPunct="1">
        <a:lnSpc>
          <a:spcPct val="90000"/>
        </a:lnSpc>
        <a:spcBef>
          <a:spcPts val="183"/>
        </a:spcBef>
        <a:buFont typeface="Arial" panose="020B0604020202020204" pitchFamily="34" charset="0"/>
        <a:buChar char="•"/>
        <a:defRPr sz="732" kern="1200">
          <a:solidFill>
            <a:schemeClr val="tx1"/>
          </a:solidFill>
          <a:latin typeface="+mn-lt"/>
          <a:ea typeface="+mn-ea"/>
          <a:cs typeface="+mn-cs"/>
        </a:defRPr>
      </a:lvl3pPr>
      <a:lvl4pPr marL="585833" indent="-83690" algn="l" defTabSz="334762" rtl="0" eaLnBrk="1" latinLnBrk="0" hangingPunct="1">
        <a:lnSpc>
          <a:spcPct val="90000"/>
        </a:lnSpc>
        <a:spcBef>
          <a:spcPts val="183"/>
        </a:spcBef>
        <a:buFont typeface="Arial" panose="020B0604020202020204" pitchFamily="34" charset="0"/>
        <a:buChar char="•"/>
        <a:defRPr sz="659" kern="1200">
          <a:solidFill>
            <a:schemeClr val="tx1"/>
          </a:solidFill>
          <a:latin typeface="+mn-lt"/>
          <a:ea typeface="+mn-ea"/>
          <a:cs typeface="+mn-cs"/>
        </a:defRPr>
      </a:lvl4pPr>
      <a:lvl5pPr marL="753214" indent="-83690" algn="l" defTabSz="334762" rtl="0" eaLnBrk="1" latinLnBrk="0" hangingPunct="1">
        <a:lnSpc>
          <a:spcPct val="90000"/>
        </a:lnSpc>
        <a:spcBef>
          <a:spcPts val="183"/>
        </a:spcBef>
        <a:buFont typeface="Arial" panose="020B0604020202020204" pitchFamily="34" charset="0"/>
        <a:buChar char="•"/>
        <a:defRPr sz="659" kern="1200">
          <a:solidFill>
            <a:schemeClr val="tx1"/>
          </a:solidFill>
          <a:latin typeface="+mn-lt"/>
          <a:ea typeface="+mn-ea"/>
          <a:cs typeface="+mn-cs"/>
        </a:defRPr>
      </a:lvl5pPr>
      <a:lvl6pPr marL="920595" indent="-83690" algn="l" defTabSz="334762" rtl="0" eaLnBrk="1" latinLnBrk="0" hangingPunct="1">
        <a:lnSpc>
          <a:spcPct val="90000"/>
        </a:lnSpc>
        <a:spcBef>
          <a:spcPts val="183"/>
        </a:spcBef>
        <a:buFont typeface="Arial" panose="020B0604020202020204" pitchFamily="34" charset="0"/>
        <a:buChar char="•"/>
        <a:defRPr sz="659" kern="1200">
          <a:solidFill>
            <a:schemeClr val="tx1"/>
          </a:solidFill>
          <a:latin typeface="+mn-lt"/>
          <a:ea typeface="+mn-ea"/>
          <a:cs typeface="+mn-cs"/>
        </a:defRPr>
      </a:lvl6pPr>
      <a:lvl7pPr marL="1087976" indent="-83690" algn="l" defTabSz="334762" rtl="0" eaLnBrk="1" latinLnBrk="0" hangingPunct="1">
        <a:lnSpc>
          <a:spcPct val="90000"/>
        </a:lnSpc>
        <a:spcBef>
          <a:spcPts val="183"/>
        </a:spcBef>
        <a:buFont typeface="Arial" panose="020B0604020202020204" pitchFamily="34" charset="0"/>
        <a:buChar char="•"/>
        <a:defRPr sz="659" kern="1200">
          <a:solidFill>
            <a:schemeClr val="tx1"/>
          </a:solidFill>
          <a:latin typeface="+mn-lt"/>
          <a:ea typeface="+mn-ea"/>
          <a:cs typeface="+mn-cs"/>
        </a:defRPr>
      </a:lvl7pPr>
      <a:lvl8pPr marL="1255357" indent="-83690" algn="l" defTabSz="334762" rtl="0" eaLnBrk="1" latinLnBrk="0" hangingPunct="1">
        <a:lnSpc>
          <a:spcPct val="90000"/>
        </a:lnSpc>
        <a:spcBef>
          <a:spcPts val="183"/>
        </a:spcBef>
        <a:buFont typeface="Arial" panose="020B0604020202020204" pitchFamily="34" charset="0"/>
        <a:buChar char="•"/>
        <a:defRPr sz="659" kern="1200">
          <a:solidFill>
            <a:schemeClr val="tx1"/>
          </a:solidFill>
          <a:latin typeface="+mn-lt"/>
          <a:ea typeface="+mn-ea"/>
          <a:cs typeface="+mn-cs"/>
        </a:defRPr>
      </a:lvl8pPr>
      <a:lvl9pPr marL="1422738" indent="-83690" algn="l" defTabSz="334762" rtl="0" eaLnBrk="1" latinLnBrk="0" hangingPunct="1">
        <a:lnSpc>
          <a:spcPct val="90000"/>
        </a:lnSpc>
        <a:spcBef>
          <a:spcPts val="183"/>
        </a:spcBef>
        <a:buFont typeface="Arial" panose="020B0604020202020204" pitchFamily="34" charset="0"/>
        <a:buChar char="•"/>
        <a:defRPr sz="6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4762" rtl="0" eaLnBrk="1" latinLnBrk="0" hangingPunct="1">
        <a:defRPr sz="659" kern="1200">
          <a:solidFill>
            <a:schemeClr val="tx1"/>
          </a:solidFill>
          <a:latin typeface="+mn-lt"/>
          <a:ea typeface="+mn-ea"/>
          <a:cs typeface="+mn-cs"/>
        </a:defRPr>
      </a:lvl1pPr>
      <a:lvl2pPr marL="167381" algn="l" defTabSz="334762" rtl="0" eaLnBrk="1" latinLnBrk="0" hangingPunct="1">
        <a:defRPr sz="659" kern="1200">
          <a:solidFill>
            <a:schemeClr val="tx1"/>
          </a:solidFill>
          <a:latin typeface="+mn-lt"/>
          <a:ea typeface="+mn-ea"/>
          <a:cs typeface="+mn-cs"/>
        </a:defRPr>
      </a:lvl2pPr>
      <a:lvl3pPr marL="334762" algn="l" defTabSz="334762" rtl="0" eaLnBrk="1" latinLnBrk="0" hangingPunct="1">
        <a:defRPr sz="659" kern="1200">
          <a:solidFill>
            <a:schemeClr val="tx1"/>
          </a:solidFill>
          <a:latin typeface="+mn-lt"/>
          <a:ea typeface="+mn-ea"/>
          <a:cs typeface="+mn-cs"/>
        </a:defRPr>
      </a:lvl3pPr>
      <a:lvl4pPr marL="502143" algn="l" defTabSz="334762" rtl="0" eaLnBrk="1" latinLnBrk="0" hangingPunct="1">
        <a:defRPr sz="659" kern="1200">
          <a:solidFill>
            <a:schemeClr val="tx1"/>
          </a:solidFill>
          <a:latin typeface="+mn-lt"/>
          <a:ea typeface="+mn-ea"/>
          <a:cs typeface="+mn-cs"/>
        </a:defRPr>
      </a:lvl4pPr>
      <a:lvl5pPr marL="669524" algn="l" defTabSz="334762" rtl="0" eaLnBrk="1" latinLnBrk="0" hangingPunct="1">
        <a:defRPr sz="659" kern="1200">
          <a:solidFill>
            <a:schemeClr val="tx1"/>
          </a:solidFill>
          <a:latin typeface="+mn-lt"/>
          <a:ea typeface="+mn-ea"/>
          <a:cs typeface="+mn-cs"/>
        </a:defRPr>
      </a:lvl5pPr>
      <a:lvl6pPr marL="836905" algn="l" defTabSz="334762" rtl="0" eaLnBrk="1" latinLnBrk="0" hangingPunct="1">
        <a:defRPr sz="659" kern="1200">
          <a:solidFill>
            <a:schemeClr val="tx1"/>
          </a:solidFill>
          <a:latin typeface="+mn-lt"/>
          <a:ea typeface="+mn-ea"/>
          <a:cs typeface="+mn-cs"/>
        </a:defRPr>
      </a:lvl6pPr>
      <a:lvl7pPr marL="1004286" algn="l" defTabSz="334762" rtl="0" eaLnBrk="1" latinLnBrk="0" hangingPunct="1">
        <a:defRPr sz="659" kern="1200">
          <a:solidFill>
            <a:schemeClr val="tx1"/>
          </a:solidFill>
          <a:latin typeface="+mn-lt"/>
          <a:ea typeface="+mn-ea"/>
          <a:cs typeface="+mn-cs"/>
        </a:defRPr>
      </a:lvl7pPr>
      <a:lvl8pPr marL="1171666" algn="l" defTabSz="334762" rtl="0" eaLnBrk="1" latinLnBrk="0" hangingPunct="1">
        <a:defRPr sz="659" kern="1200">
          <a:solidFill>
            <a:schemeClr val="tx1"/>
          </a:solidFill>
          <a:latin typeface="+mn-lt"/>
          <a:ea typeface="+mn-ea"/>
          <a:cs typeface="+mn-cs"/>
        </a:defRPr>
      </a:lvl8pPr>
      <a:lvl9pPr marL="1339047" algn="l" defTabSz="334762" rtl="0" eaLnBrk="1" latinLnBrk="0" hangingPunct="1">
        <a:defRPr sz="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nipotent.co.in/" TargetMode="External"/><Relationship Id="rId7" Type="http://schemas.openxmlformats.org/officeDocument/2006/relationships/image" Target="../media/image4.jpg"/><Relationship Id="rId2" Type="http://schemas.openxmlformats.org/officeDocument/2006/relationships/hyperlink" Target="mailto:info@omnipotent.co.in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://www.princeshah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microsoft.com/office/2007/relationships/hdphoto" Target="../media/hdphoto1.wdp"/><Relationship Id="rId4" Type="http://schemas.openxmlformats.org/officeDocument/2006/relationships/hyperlink" Target="http://www.princeshah.com/" TargetMode="Externa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23.jpeg"/><Relationship Id="rId3" Type="http://schemas.microsoft.com/office/2007/relationships/hdphoto" Target="../media/hdphoto1.wdp"/><Relationship Id="rId21" Type="http://schemas.openxmlformats.org/officeDocument/2006/relationships/image" Target="../media/image25.jp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2.jpeg"/><Relationship Id="rId2" Type="http://schemas.openxmlformats.org/officeDocument/2006/relationships/image" Target="../media/image9.png"/><Relationship Id="rId16" Type="http://schemas.openxmlformats.org/officeDocument/2006/relationships/image" Target="../media/image21.jpeg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0.jpeg"/><Relationship Id="rId10" Type="http://schemas.openxmlformats.org/officeDocument/2006/relationships/image" Target="../media/image16.jpeg"/><Relationship Id="rId19" Type="http://schemas.openxmlformats.org/officeDocument/2006/relationships/image" Target="../media/image24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microsoft.com/office/2007/relationships/hdphoto" Target="../media/hdphoto4.wdp"/><Relationship Id="rId22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27C5A-F182-490C-8EA2-972B0FEDD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8087" r="15063" b="8087"/>
          <a:stretch/>
        </p:blipFill>
        <p:spPr>
          <a:xfrm>
            <a:off x="990172" y="2169155"/>
            <a:ext cx="1317991" cy="86330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BF798A6-4E18-4E04-9369-238774AD440E}"/>
              </a:ext>
            </a:extLst>
          </p:cNvPr>
          <p:cNvGrpSpPr/>
          <p:nvPr/>
        </p:nvGrpSpPr>
        <p:grpSpPr>
          <a:xfrm>
            <a:off x="-11878" y="1533"/>
            <a:ext cx="3360483" cy="2688403"/>
            <a:chOff x="8018145" y="445788"/>
            <a:chExt cx="3100586" cy="2604645"/>
          </a:xfrm>
          <a:solidFill>
            <a:srgbClr val="FFC000">
              <a:alpha val="49000"/>
            </a:srgb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BB9BE6-1AA8-4FA9-8329-CD1D5F1DFC81}"/>
                </a:ext>
              </a:extLst>
            </p:cNvPr>
            <p:cNvSpPr/>
            <p:nvPr/>
          </p:nvSpPr>
          <p:spPr>
            <a:xfrm>
              <a:off x="8018145" y="445788"/>
              <a:ext cx="3100586" cy="2604645"/>
            </a:xfrm>
            <a:custGeom>
              <a:avLst/>
              <a:gdLst>
                <a:gd name="connsiteX0" fmla="*/ 0 w 3505200"/>
                <a:gd name="connsiteY0" fmla="*/ 0 h 2971800"/>
                <a:gd name="connsiteX1" fmla="*/ 0 w 3505200"/>
                <a:gd name="connsiteY1" fmla="*/ 1962150 h 2971800"/>
                <a:gd name="connsiteX2" fmla="*/ 3505200 w 3505200"/>
                <a:gd name="connsiteY2" fmla="*/ 2971800 h 2971800"/>
                <a:gd name="connsiteX3" fmla="*/ 3505200 w 3505200"/>
                <a:gd name="connsiteY3" fmla="*/ 19050 h 2971800"/>
                <a:gd name="connsiteX4" fmla="*/ 0 w 3505200"/>
                <a:gd name="connsiteY4" fmla="*/ 0 h 2971800"/>
                <a:gd name="connsiteX0" fmla="*/ 0 w 3505200"/>
                <a:gd name="connsiteY0" fmla="*/ 0 h 2971800"/>
                <a:gd name="connsiteX1" fmla="*/ 0 w 3505200"/>
                <a:gd name="connsiteY1" fmla="*/ 1962150 h 2971800"/>
                <a:gd name="connsiteX2" fmla="*/ 3505200 w 3505200"/>
                <a:gd name="connsiteY2" fmla="*/ 2971800 h 2971800"/>
                <a:gd name="connsiteX3" fmla="*/ 3505200 w 3505200"/>
                <a:gd name="connsiteY3" fmla="*/ 19050 h 2971800"/>
                <a:gd name="connsiteX4" fmla="*/ 0 w 3505200"/>
                <a:gd name="connsiteY4" fmla="*/ 0 h 2971800"/>
                <a:gd name="connsiteX0" fmla="*/ 0 w 3505200"/>
                <a:gd name="connsiteY0" fmla="*/ 0 h 2971800"/>
                <a:gd name="connsiteX1" fmla="*/ 0 w 3505200"/>
                <a:gd name="connsiteY1" fmla="*/ 1962150 h 2971800"/>
                <a:gd name="connsiteX2" fmla="*/ 3505200 w 3505200"/>
                <a:gd name="connsiteY2" fmla="*/ 2971800 h 2971800"/>
                <a:gd name="connsiteX3" fmla="*/ 3505200 w 3505200"/>
                <a:gd name="connsiteY3" fmla="*/ 19050 h 2971800"/>
                <a:gd name="connsiteX4" fmla="*/ 0 w 3505200"/>
                <a:gd name="connsiteY4" fmla="*/ 0 h 2971800"/>
                <a:gd name="connsiteX0" fmla="*/ 0 w 3505200"/>
                <a:gd name="connsiteY0" fmla="*/ 0 h 2971800"/>
                <a:gd name="connsiteX1" fmla="*/ 0 w 3505200"/>
                <a:gd name="connsiteY1" fmla="*/ 1962150 h 2971800"/>
                <a:gd name="connsiteX2" fmla="*/ 3505200 w 3505200"/>
                <a:gd name="connsiteY2" fmla="*/ 2971800 h 2971800"/>
                <a:gd name="connsiteX3" fmla="*/ 3505200 w 3505200"/>
                <a:gd name="connsiteY3" fmla="*/ 19050 h 2971800"/>
                <a:gd name="connsiteX4" fmla="*/ 0 w 3505200"/>
                <a:gd name="connsiteY4" fmla="*/ 0 h 2971800"/>
                <a:gd name="connsiteX0" fmla="*/ 0 w 3505200"/>
                <a:gd name="connsiteY0" fmla="*/ 0 h 2971800"/>
                <a:gd name="connsiteX1" fmla="*/ 0 w 3505200"/>
                <a:gd name="connsiteY1" fmla="*/ 1962150 h 2971800"/>
                <a:gd name="connsiteX2" fmla="*/ 3505200 w 3505200"/>
                <a:gd name="connsiteY2" fmla="*/ 2971800 h 2971800"/>
                <a:gd name="connsiteX3" fmla="*/ 3505200 w 3505200"/>
                <a:gd name="connsiteY3" fmla="*/ 19050 h 2971800"/>
                <a:gd name="connsiteX4" fmla="*/ 0 w 3505200"/>
                <a:gd name="connsiteY4" fmla="*/ 0 h 2971800"/>
                <a:gd name="connsiteX0" fmla="*/ 0 w 3505200"/>
                <a:gd name="connsiteY0" fmla="*/ 0 h 2933700"/>
                <a:gd name="connsiteX1" fmla="*/ 0 w 3505200"/>
                <a:gd name="connsiteY1" fmla="*/ 1962150 h 2933700"/>
                <a:gd name="connsiteX2" fmla="*/ 3505200 w 3505200"/>
                <a:gd name="connsiteY2" fmla="*/ 2933700 h 2933700"/>
                <a:gd name="connsiteX3" fmla="*/ 3505200 w 3505200"/>
                <a:gd name="connsiteY3" fmla="*/ 19050 h 2933700"/>
                <a:gd name="connsiteX4" fmla="*/ 0 w 3505200"/>
                <a:gd name="connsiteY4" fmla="*/ 0 h 2933700"/>
                <a:gd name="connsiteX0" fmla="*/ 0 w 3505200"/>
                <a:gd name="connsiteY0" fmla="*/ 0 h 2964802"/>
                <a:gd name="connsiteX1" fmla="*/ 0 w 3505200"/>
                <a:gd name="connsiteY1" fmla="*/ 1962150 h 2964802"/>
                <a:gd name="connsiteX2" fmla="*/ 3505200 w 3505200"/>
                <a:gd name="connsiteY2" fmla="*/ 2964802 h 2964802"/>
                <a:gd name="connsiteX3" fmla="*/ 3505200 w 3505200"/>
                <a:gd name="connsiteY3" fmla="*/ 19050 h 2964802"/>
                <a:gd name="connsiteX4" fmla="*/ 0 w 3505200"/>
                <a:gd name="connsiteY4" fmla="*/ 0 h 2964802"/>
                <a:gd name="connsiteX0" fmla="*/ 0 w 3505200"/>
                <a:gd name="connsiteY0" fmla="*/ 0 h 2964802"/>
                <a:gd name="connsiteX1" fmla="*/ 0 w 3505200"/>
                <a:gd name="connsiteY1" fmla="*/ 1962150 h 2964802"/>
                <a:gd name="connsiteX2" fmla="*/ 3505200 w 3505200"/>
                <a:gd name="connsiteY2" fmla="*/ 2964802 h 2964802"/>
                <a:gd name="connsiteX3" fmla="*/ 3495733 w 3505200"/>
                <a:gd name="connsiteY3" fmla="*/ 4985 h 2964802"/>
                <a:gd name="connsiteX4" fmla="*/ 0 w 3505200"/>
                <a:gd name="connsiteY4" fmla="*/ 0 h 2964802"/>
                <a:gd name="connsiteX0" fmla="*/ 0 w 3506111"/>
                <a:gd name="connsiteY0" fmla="*/ 0 h 2964802"/>
                <a:gd name="connsiteX1" fmla="*/ 0 w 3506111"/>
                <a:gd name="connsiteY1" fmla="*/ 1962150 h 2964802"/>
                <a:gd name="connsiteX2" fmla="*/ 3505200 w 3506111"/>
                <a:gd name="connsiteY2" fmla="*/ 2964802 h 2964802"/>
                <a:gd name="connsiteX3" fmla="*/ 3505200 w 3506111"/>
                <a:gd name="connsiteY3" fmla="*/ 9673 h 2964802"/>
                <a:gd name="connsiteX4" fmla="*/ 0 w 3506111"/>
                <a:gd name="connsiteY4" fmla="*/ 0 h 2964802"/>
                <a:gd name="connsiteX0" fmla="*/ 0 w 3505200"/>
                <a:gd name="connsiteY0" fmla="*/ 0 h 2964802"/>
                <a:gd name="connsiteX1" fmla="*/ 0 w 3505200"/>
                <a:gd name="connsiteY1" fmla="*/ 1962150 h 2964802"/>
                <a:gd name="connsiteX2" fmla="*/ 3505200 w 3505200"/>
                <a:gd name="connsiteY2" fmla="*/ 2964802 h 2964802"/>
                <a:gd name="connsiteX3" fmla="*/ 3500466 w 3505200"/>
                <a:gd name="connsiteY3" fmla="*/ 4985 h 2964802"/>
                <a:gd name="connsiteX4" fmla="*/ 0 w 3505200"/>
                <a:gd name="connsiteY4" fmla="*/ 0 h 296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5200" h="2964802">
                  <a:moveTo>
                    <a:pt x="0" y="0"/>
                  </a:moveTo>
                  <a:lnTo>
                    <a:pt x="0" y="1962150"/>
                  </a:lnTo>
                  <a:cubicBezTo>
                    <a:pt x="1168095" y="2012950"/>
                    <a:pt x="1990228" y="2228202"/>
                    <a:pt x="3505200" y="2964802"/>
                  </a:cubicBezTo>
                  <a:cubicBezTo>
                    <a:pt x="3502044" y="1978196"/>
                    <a:pt x="3503622" y="991591"/>
                    <a:pt x="3500466" y="49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D2DFE4-A08B-4DC9-AC0A-499732D23044}"/>
                </a:ext>
              </a:extLst>
            </p:cNvPr>
            <p:cNvSpPr txBox="1"/>
            <p:nvPr/>
          </p:nvSpPr>
          <p:spPr>
            <a:xfrm>
              <a:off x="8151324" y="498698"/>
              <a:ext cx="2864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3600" b="1" dirty="0">
                  <a:solidFill>
                    <a:prstClr val="black"/>
                  </a:solidFill>
                  <a:latin typeface="Calibri" panose="020F0502020204030204"/>
                </a:rPr>
                <a:t>OMNIPOTENT</a:t>
              </a:r>
              <a:endParaRPr lang="en-US" sz="48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5D5547-8842-4702-A4AC-97387438B59D}"/>
                </a:ext>
              </a:extLst>
            </p:cNvPr>
            <p:cNvSpPr txBox="1"/>
            <p:nvPr/>
          </p:nvSpPr>
          <p:spPr>
            <a:xfrm>
              <a:off x="8464899" y="938434"/>
              <a:ext cx="2351062" cy="328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600" kern="1300" spc="320" dirty="0">
                  <a:solidFill>
                    <a:prstClr val="black"/>
                  </a:solidFill>
                  <a:latin typeface="Calibri" panose="020F0502020204030204"/>
                </a:rPr>
                <a:t>Industries </a:t>
              </a:r>
              <a:r>
                <a:rPr lang="en-US" sz="1600" kern="1300" spc="320" dirty="0" err="1">
                  <a:solidFill>
                    <a:prstClr val="black"/>
                  </a:solidFill>
                  <a:latin typeface="Calibri" panose="020F0502020204030204"/>
                </a:rPr>
                <a:t>Pvt.Ltd</a:t>
              </a:r>
              <a:r>
                <a:rPr lang="en-US" sz="1600" kern="1300" spc="320" dirty="0">
                  <a:solidFill>
                    <a:prstClr val="black"/>
                  </a:solidFill>
                  <a:latin typeface="Calibri" panose="020F0502020204030204"/>
                </a:rPr>
                <a:t>.</a:t>
              </a:r>
              <a:endParaRPr lang="en-US" sz="2800" kern="1300" spc="32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 descr="C:\Users\GLOBAL\Desktop\Untitled.png">
            <a:extLst>
              <a:ext uri="{FF2B5EF4-FFF2-40B4-BE49-F238E27FC236}">
                <a16:creationId xmlns:a16="http://schemas.microsoft.com/office/drawing/2014/main" id="{D1DD4F39-A949-4BFF-A24F-8DB9CD1817D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97" y="3115826"/>
            <a:ext cx="3301200" cy="2835465"/>
          </a:xfrm>
          <a:prstGeom prst="roundRect">
            <a:avLst>
              <a:gd name="adj" fmla="val 7793"/>
            </a:avLst>
          </a:prstGeom>
          <a:solidFill>
            <a:schemeClr val="bg1">
              <a:lumMod val="95000"/>
              <a:alpha val="26000"/>
            </a:schemeClr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781E84-2026-4120-9BF0-65CEE2083A85}"/>
              </a:ext>
            </a:extLst>
          </p:cNvPr>
          <p:cNvSpPr txBox="1"/>
          <p:nvPr/>
        </p:nvSpPr>
        <p:spPr>
          <a:xfrm>
            <a:off x="0" y="806624"/>
            <a:ext cx="3348037" cy="21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800" b="1" u="sng" dirty="0">
                <a:ln w="0"/>
              </a:rPr>
              <a:t>IMPORTERS &amp; SUPPLIERS</a:t>
            </a:r>
            <a:r>
              <a:rPr lang="en-IN" sz="800" b="1" u="sng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</a:rPr>
              <a:t> of BITUMEN &amp; BITUMINOUS PRODUCTS.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E50D51-BB05-421D-97A5-E03CA5D2D488}"/>
              </a:ext>
            </a:extLst>
          </p:cNvPr>
          <p:cNvSpPr/>
          <p:nvPr/>
        </p:nvSpPr>
        <p:spPr>
          <a:xfrm>
            <a:off x="-11878" y="1110119"/>
            <a:ext cx="3359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900" b="1" dirty="0">
                <a:ln w="0"/>
                <a:solidFill>
                  <a:schemeClr val="accent6">
                    <a:lumMod val="50000"/>
                  </a:schemeClr>
                </a:solidFill>
              </a:rPr>
              <a:t>IMPORTED</a:t>
            </a:r>
            <a:r>
              <a:rPr lang="en-IN" sz="900" b="1" dirty="0">
                <a:ln w="0"/>
              </a:rPr>
              <a:t>, </a:t>
            </a:r>
            <a:r>
              <a:rPr lang="en-IN" sz="900" b="1" dirty="0">
                <a:ln w="0"/>
                <a:solidFill>
                  <a:schemeClr val="accent5">
                    <a:lumMod val="50000"/>
                  </a:schemeClr>
                </a:solidFill>
              </a:rPr>
              <a:t>HANDLED</a:t>
            </a:r>
            <a:r>
              <a:rPr lang="en-IN" sz="900" b="1" dirty="0">
                <a:ln w="0"/>
              </a:rPr>
              <a:t>, </a:t>
            </a:r>
            <a:r>
              <a:rPr lang="en-IN" sz="900" b="1" dirty="0">
                <a:ln w="0"/>
                <a:solidFill>
                  <a:schemeClr val="accent4">
                    <a:lumMod val="50000"/>
                  </a:schemeClr>
                </a:solidFill>
              </a:rPr>
              <a:t>INDENTING</a:t>
            </a:r>
            <a:r>
              <a:rPr lang="en-IN" sz="900" b="1" dirty="0">
                <a:ln w="0"/>
              </a:rPr>
              <a:t> &amp; </a:t>
            </a:r>
            <a:r>
              <a:rPr lang="en-IN" sz="900" b="1" dirty="0">
                <a:ln w="0"/>
                <a:solidFill>
                  <a:schemeClr val="accent2">
                    <a:lumMod val="50000"/>
                  </a:schemeClr>
                </a:solidFill>
              </a:rPr>
              <a:t>TRADING</a:t>
            </a:r>
            <a:r>
              <a:rPr lang="en-IN" sz="900" b="1" dirty="0">
                <a:ln w="0"/>
              </a:rPr>
              <a:t> of </a:t>
            </a:r>
            <a:r>
              <a:rPr lang="en-IN" sz="900" b="1" dirty="0">
                <a:ln w="0"/>
                <a:solidFill>
                  <a:srgbClr val="FF0000"/>
                </a:solidFill>
              </a:rPr>
              <a:t>51,224 MT</a:t>
            </a:r>
            <a:r>
              <a:rPr lang="en-IN" sz="9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</a:rPr>
              <a:t> BITUMEN IN </a:t>
            </a:r>
            <a:r>
              <a:rPr lang="en-IN" sz="900" b="1" dirty="0">
                <a:ln w="0"/>
                <a:solidFill>
                  <a:schemeClr val="accent1">
                    <a:lumMod val="50000"/>
                  </a:schemeClr>
                </a:solidFill>
              </a:rPr>
              <a:t>LAST BUSINESS YEAR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7304AB4-93B0-4749-8048-A44887F94E49}"/>
              </a:ext>
            </a:extLst>
          </p:cNvPr>
          <p:cNvSpPr/>
          <p:nvPr/>
        </p:nvSpPr>
        <p:spPr>
          <a:xfrm rot="1960249">
            <a:off x="301688" y="1043036"/>
            <a:ext cx="1583391" cy="2595420"/>
          </a:xfrm>
          <a:custGeom>
            <a:avLst/>
            <a:gdLst>
              <a:gd name="connsiteX0" fmla="*/ 1583391 w 1583391"/>
              <a:gd name="connsiteY0" fmla="*/ 0 h 2595420"/>
              <a:gd name="connsiteX1" fmla="*/ 1583391 w 1583391"/>
              <a:gd name="connsiteY1" fmla="*/ 277734 h 2595420"/>
              <a:gd name="connsiteX2" fmla="*/ 1490225 w 1583391"/>
              <a:gd name="connsiteY2" fmla="*/ 358876 h 2595420"/>
              <a:gd name="connsiteX3" fmla="*/ 77683 w 1583391"/>
              <a:gd name="connsiteY3" fmla="*/ 2409598 h 2595420"/>
              <a:gd name="connsiteX4" fmla="*/ 2368 w 1583391"/>
              <a:gd name="connsiteY4" fmla="*/ 2594360 h 2595420"/>
              <a:gd name="connsiteX5" fmla="*/ 0 w 1583391"/>
              <a:gd name="connsiteY5" fmla="*/ 2595420 h 2595420"/>
              <a:gd name="connsiteX6" fmla="*/ 49298 w 1583391"/>
              <a:gd name="connsiteY6" fmla="*/ 2441069 h 2595420"/>
              <a:gd name="connsiteX7" fmla="*/ 1559142 w 1583391"/>
              <a:gd name="connsiteY7" fmla="*/ 19916 h 25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391" h="2595420">
                <a:moveTo>
                  <a:pt x="1583391" y="0"/>
                </a:moveTo>
                <a:lnTo>
                  <a:pt x="1583391" y="277734"/>
                </a:lnTo>
                <a:lnTo>
                  <a:pt x="1490225" y="358876"/>
                </a:lnTo>
                <a:cubicBezTo>
                  <a:pt x="909571" y="904483"/>
                  <a:pt x="425931" y="1604130"/>
                  <a:pt x="77683" y="2409598"/>
                </a:cubicBezTo>
                <a:lnTo>
                  <a:pt x="2368" y="2594360"/>
                </a:lnTo>
                <a:lnTo>
                  <a:pt x="0" y="2595420"/>
                </a:lnTo>
                <a:lnTo>
                  <a:pt x="49298" y="2441069"/>
                </a:lnTo>
                <a:cubicBezTo>
                  <a:pt x="395656" y="1418649"/>
                  <a:pt x="921556" y="575328"/>
                  <a:pt x="1559142" y="19916"/>
                </a:cubicBezTo>
                <a:close/>
              </a:path>
            </a:pathLst>
          </a:cu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6A5EE3-5C10-4E8B-8F3B-1E354DD17900}"/>
              </a:ext>
            </a:extLst>
          </p:cNvPr>
          <p:cNvSpPr/>
          <p:nvPr/>
        </p:nvSpPr>
        <p:spPr>
          <a:xfrm rot="619505">
            <a:off x="70273" y="1652715"/>
            <a:ext cx="1236212" cy="1264448"/>
          </a:xfrm>
          <a:custGeom>
            <a:avLst/>
            <a:gdLst>
              <a:gd name="connsiteX0" fmla="*/ 1583391 w 1583391"/>
              <a:gd name="connsiteY0" fmla="*/ 0 h 2595420"/>
              <a:gd name="connsiteX1" fmla="*/ 1583391 w 1583391"/>
              <a:gd name="connsiteY1" fmla="*/ 277734 h 2595420"/>
              <a:gd name="connsiteX2" fmla="*/ 1490225 w 1583391"/>
              <a:gd name="connsiteY2" fmla="*/ 358876 h 2595420"/>
              <a:gd name="connsiteX3" fmla="*/ 77683 w 1583391"/>
              <a:gd name="connsiteY3" fmla="*/ 2409598 h 2595420"/>
              <a:gd name="connsiteX4" fmla="*/ 2368 w 1583391"/>
              <a:gd name="connsiteY4" fmla="*/ 2594360 h 2595420"/>
              <a:gd name="connsiteX5" fmla="*/ 0 w 1583391"/>
              <a:gd name="connsiteY5" fmla="*/ 2595420 h 2595420"/>
              <a:gd name="connsiteX6" fmla="*/ 49298 w 1583391"/>
              <a:gd name="connsiteY6" fmla="*/ 2441069 h 2595420"/>
              <a:gd name="connsiteX7" fmla="*/ 1559142 w 1583391"/>
              <a:gd name="connsiteY7" fmla="*/ 19916 h 25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391" h="2595420">
                <a:moveTo>
                  <a:pt x="1583391" y="0"/>
                </a:moveTo>
                <a:lnTo>
                  <a:pt x="1583391" y="277734"/>
                </a:lnTo>
                <a:lnTo>
                  <a:pt x="1490225" y="358876"/>
                </a:lnTo>
                <a:cubicBezTo>
                  <a:pt x="909571" y="904483"/>
                  <a:pt x="425931" y="1604130"/>
                  <a:pt x="77683" y="2409598"/>
                </a:cubicBezTo>
                <a:lnTo>
                  <a:pt x="2368" y="2594360"/>
                </a:lnTo>
                <a:lnTo>
                  <a:pt x="0" y="2595420"/>
                </a:lnTo>
                <a:lnTo>
                  <a:pt x="49298" y="2441069"/>
                </a:lnTo>
                <a:cubicBezTo>
                  <a:pt x="395656" y="1418649"/>
                  <a:pt x="921556" y="575328"/>
                  <a:pt x="1559142" y="19916"/>
                </a:cubicBezTo>
                <a:close/>
              </a:path>
            </a:pathLst>
          </a:custGeom>
          <a:solidFill>
            <a:srgbClr val="00B05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60909-0BED-4091-AE5C-CD9A17E2778C}"/>
              </a:ext>
            </a:extLst>
          </p:cNvPr>
          <p:cNvSpPr txBox="1"/>
          <p:nvPr/>
        </p:nvSpPr>
        <p:spPr>
          <a:xfrm>
            <a:off x="18379" y="6159566"/>
            <a:ext cx="3269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IN" sz="1000" b="1" dirty="0">
                <a:solidFill>
                  <a:srgbClr val="EECA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Omnipotent Industries </a:t>
            </a:r>
            <a:r>
              <a:rPr lang="en-IN" sz="1000" b="1" dirty="0" err="1">
                <a:solidFill>
                  <a:srgbClr val="EECA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Pvt.</a:t>
            </a:r>
            <a:r>
              <a:rPr lang="en-IN" sz="1000" b="1" dirty="0">
                <a:solidFill>
                  <a:srgbClr val="EECA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Ltd.</a:t>
            </a:r>
            <a:r>
              <a:rPr lang="en-IN" sz="1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”, was the proud sponsor as lunch host for the event </a:t>
            </a:r>
            <a:r>
              <a:rPr lang="en-IN" sz="10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</a:t>
            </a:r>
            <a:r>
              <a:rPr lang="en-IN" sz="1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10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Conference 2019</a:t>
            </a:r>
            <a:r>
              <a:rPr lang="en-IN" sz="1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held on 21st –22nd August 2019 at Sahara Star Hotel Mumbai.</a:t>
            </a:r>
            <a:endParaRPr lang="en-IN" sz="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92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646855-8091-4060-B6F2-0C798A108A3D}"/>
              </a:ext>
            </a:extLst>
          </p:cNvPr>
          <p:cNvGrpSpPr/>
          <p:nvPr/>
        </p:nvGrpSpPr>
        <p:grpSpPr>
          <a:xfrm>
            <a:off x="23419" y="0"/>
            <a:ext cx="3301200" cy="6858000"/>
            <a:chOff x="6619916" y="1"/>
            <a:chExt cx="33012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C163FA-31F2-4753-8BC2-B1DD857D751C}"/>
                </a:ext>
              </a:extLst>
            </p:cNvPr>
            <p:cNvSpPr/>
            <p:nvPr/>
          </p:nvSpPr>
          <p:spPr>
            <a:xfrm>
              <a:off x="6619916" y="1"/>
              <a:ext cx="3301200" cy="6858000"/>
            </a:xfrm>
            <a:prstGeom prst="rect">
              <a:avLst/>
            </a:prstGeom>
            <a:gradFill>
              <a:gsLst>
                <a:gs pos="0">
                  <a:srgbClr val="D7912F"/>
                </a:gs>
                <a:gs pos="100000">
                  <a:srgbClr val="5C3C3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961C38-6BBE-4B6E-8FBD-F3B3A85EA3BD}"/>
                </a:ext>
              </a:extLst>
            </p:cNvPr>
            <p:cNvSpPr/>
            <p:nvPr/>
          </p:nvSpPr>
          <p:spPr>
            <a:xfrm>
              <a:off x="6690290" y="783283"/>
              <a:ext cx="3165101" cy="2600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With focus on new ideas &amp; innovation in Bitumen Industry</a:t>
              </a:r>
              <a:r>
                <a:rPr lang="en-US" sz="900" dirty="0">
                  <a:solidFill>
                    <a:schemeClr val="bg1"/>
                  </a:solidFill>
                </a:rPr>
                <a:t> </a:t>
              </a: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 </a:t>
              </a:r>
              <a:r>
                <a:rPr lang="en-US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Omnipotent Industries Pvt Ltd.</a:t>
              </a: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was established in Mumbai in 2016 to carry on the existing bitumen business of Global Enterprises &amp; it’s Organization. The group has vast experience &amp; expertise of more than </a:t>
              </a:r>
              <a:r>
                <a:rPr lang="en-US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 years</a:t>
              </a: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in Bitumen industry headed by Mr. Prince P. Shah - Founder &amp; Managing Director of Omnipotent Industries Pvt. Ltd. &amp; transitioned Global enterprises a proprietory firm into Omnipotent - A Team single handedly looking into all dimensions of Bitumen business with dedicated expertise. </a:t>
              </a:r>
            </a:p>
            <a:p>
              <a:pPr algn="just"/>
              <a:endParaRPr lang="en-US" sz="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just"/>
              <a:r>
                <a:rPr lang="en-US" sz="7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(Body)"/>
                </a:rPr>
                <a:t>	</a:t>
              </a:r>
              <a:r>
                <a:rPr lang="en-US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(Body)"/>
                </a:rPr>
                <a:t>Omnipotent</a:t>
              </a: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(Body)"/>
                </a:rPr>
                <a:t> is the Customer oriented organization. The company is working for reliability &amp; is incubating exciting business models &amp; proposals to it’s customers. Our branches have tie-ups with manufacturing company for job work &amp; supply of Bituminous products. </a:t>
              </a:r>
            </a:p>
            <a:p>
              <a:pPr algn="just"/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(Body)"/>
                </a:rPr>
                <a:t>Our Branches &amp; JV’s at : Mumbai, Delhi, Ahmedabad, Chennai, Bangalore, Indore, Ernakulam, Hyderabad, Mangalore, Kolkata.</a:t>
              </a:r>
              <a:endParaRPr 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9728E6-9D92-49F0-85BF-3D82C71C53CC}"/>
                </a:ext>
              </a:extLst>
            </p:cNvPr>
            <p:cNvSpPr/>
            <p:nvPr/>
          </p:nvSpPr>
          <p:spPr>
            <a:xfrm>
              <a:off x="7777487" y="5140869"/>
              <a:ext cx="2090660" cy="1538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00" b="1" u="sng" dirty="0">
                  <a:solidFill>
                    <a:srgbClr val="A9D1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</a:t>
              </a:r>
              <a:r>
                <a:rPr lang="en-IN" sz="1000" b="1" dirty="0">
                  <a:solidFill>
                    <a:srgbClr val="A9D1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1000" b="1" u="sng" dirty="0">
                  <a:solidFill>
                    <a:srgbClr val="A9D1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OFFICE</a:t>
              </a:r>
              <a:r>
                <a:rPr lang="en-IN" sz="1000" b="1" dirty="0">
                  <a:solidFill>
                    <a:srgbClr val="A9D1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:</a:t>
              </a:r>
            </a:p>
            <a:p>
              <a:endParaRPr lang="en-IN" sz="3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  <a:p>
              <a:r>
                <a:rPr lang="en-US" sz="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Address :</a:t>
              </a:r>
              <a:r>
                <a:rPr lang="en-US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1/11 </a:t>
              </a:r>
              <a:r>
                <a:rPr lang="en-US" sz="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Damji</a:t>
              </a:r>
              <a:r>
                <a:rPr lang="en-US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Nenshi Estate, </a:t>
              </a:r>
              <a:endParaRPr lang="en-IN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Station Road, Bhandup (West),</a:t>
              </a:r>
              <a:endParaRPr lang="en-IN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Mumbai – 400078.</a:t>
              </a:r>
            </a:p>
            <a:p>
              <a:r>
                <a:rPr lang="en-US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Maharashtra, India.</a:t>
              </a:r>
            </a:p>
            <a:p>
              <a:endParaRPr lang="en-US" sz="1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No :</a:t>
              </a:r>
              <a:r>
                <a:rPr 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+91 7400152424/ 9448281224</a:t>
              </a:r>
              <a:endParaRPr lang="en-IN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Telephone No :</a:t>
              </a:r>
              <a:r>
                <a:rPr 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022 21670182/183/184</a:t>
              </a:r>
              <a:endParaRPr lang="en-IN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Email :</a:t>
              </a:r>
              <a:r>
                <a:rPr 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info@omnipotent.co.in</a:t>
              </a:r>
              <a:endParaRPr 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Website :</a:t>
              </a:r>
              <a:r>
                <a:rPr 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www.omnipotent.co.in</a:t>
              </a:r>
              <a:endParaRPr lang="en-US" sz="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</a:t>
              </a:r>
              <a:r>
                <a:rPr lang="en-US" sz="8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www.princeshah.com</a:t>
              </a:r>
              <a:endParaRPr lang="en-US" sz="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CIN No.:</a:t>
              </a:r>
              <a:r>
                <a:rPr lang="en-US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U74999MH2016PTC285902</a:t>
              </a:r>
              <a:endParaRPr lang="en-IN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939791-0575-465C-9A53-CFE6FB72C989}"/>
                </a:ext>
              </a:extLst>
            </p:cNvPr>
            <p:cNvGrpSpPr/>
            <p:nvPr/>
          </p:nvGrpSpPr>
          <p:grpSpPr>
            <a:xfrm>
              <a:off x="6778150" y="3272138"/>
              <a:ext cx="3066956" cy="1803519"/>
              <a:chOff x="6808630" y="3428156"/>
              <a:chExt cx="3066956" cy="180351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E578649-192D-4AF9-8E26-8CBEB195847E}"/>
                  </a:ext>
                </a:extLst>
              </p:cNvPr>
              <p:cNvGrpSpPr/>
              <p:nvPr/>
            </p:nvGrpSpPr>
            <p:grpSpPr>
              <a:xfrm>
                <a:off x="6808630" y="3477349"/>
                <a:ext cx="3066956" cy="1754326"/>
                <a:chOff x="6707604" y="3087725"/>
                <a:chExt cx="2846616" cy="1633345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1DE27B4-9224-45A3-B646-DB514D14BA05}"/>
                    </a:ext>
                  </a:extLst>
                </p:cNvPr>
                <p:cNvSpPr txBox="1"/>
                <p:nvPr/>
              </p:nvSpPr>
              <p:spPr>
                <a:xfrm>
                  <a:off x="6707604" y="3087725"/>
                  <a:ext cx="1525837" cy="16333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IN" sz="7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endParaRPr lang="en-IN" sz="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r>
                    <a:rPr lang="en-IN" sz="8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Bulk Bitumen Imported at :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Gujrat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Mundra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Gujrat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Pipavav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Maharashtra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Mumbai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Maharashtra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Dighi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Karnataka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Karwar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Karnataka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Mangalore</a:t>
                  </a:r>
                </a:p>
                <a:p>
                  <a:endParaRPr lang="en-IN" sz="3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r>
                    <a:rPr lang="en-IN" sz="8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Drum Bitumen Imported at :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Gujrat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Mundra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Maharashtra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Mumbai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Karnataka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Mangalore</a:t>
                  </a:r>
                </a:p>
                <a:p>
                  <a:r>
                    <a:rPr lang="en-IN" sz="800" b="1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Tamilnadu</a:t>
                  </a:r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Chennai</a:t>
                  </a:r>
                </a:p>
                <a:p>
                  <a:endParaRPr lang="en-IN" sz="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FFAC8AF-2C6B-4E7D-9A85-13A13B31BF09}"/>
                    </a:ext>
                  </a:extLst>
                </p:cNvPr>
                <p:cNvSpPr/>
                <p:nvPr/>
              </p:nvSpPr>
              <p:spPr>
                <a:xfrm>
                  <a:off x="8103842" y="3211885"/>
                  <a:ext cx="1450378" cy="15043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8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PSU Bulk Bitumen from :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Gujrat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Vadodara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Maharashtra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Mumbai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Karnataka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Mangalore</a:t>
                  </a:r>
                </a:p>
                <a:p>
                  <a:r>
                    <a:rPr lang="en-IN" sz="800" b="1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Tamilnadu</a:t>
                  </a:r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Chennai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Telangana – </a:t>
                  </a:r>
                  <a:r>
                    <a:rPr lang="en-IN" sz="800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Vishakhapattanam</a:t>
                  </a:r>
                  <a:endParaRPr lang="en-IN" sz="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endParaRPr lang="en-IN" sz="3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r>
                    <a:rPr lang="en-IN" sz="8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Other Bituminous Products :</a:t>
                  </a:r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Karnataka – </a:t>
                  </a:r>
                  <a:r>
                    <a:rPr lang="en-IN" sz="800" dirty="0" err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Belgum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, Mangalore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Maharashtra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Mumbai, Nagpur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Telangana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Hyderabad</a:t>
                  </a:r>
                </a:p>
                <a:p>
                  <a:r>
                    <a:rPr lang="en-IN" sz="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Gujrat – </a:t>
                  </a:r>
                  <a:r>
                    <a:rPr lang="en-IN" sz="8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Baroda, Kutch</a:t>
                  </a:r>
                </a:p>
                <a:p>
                  <a:endParaRPr lang="en-IN" sz="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94225E-8B82-4954-A031-561E7AEACE2D}"/>
                  </a:ext>
                </a:extLst>
              </p:cNvPr>
              <p:cNvSpPr/>
              <p:nvPr/>
            </p:nvSpPr>
            <p:spPr>
              <a:xfrm>
                <a:off x="7217466" y="3428156"/>
                <a:ext cx="209384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000" b="1" dirty="0">
                    <a:solidFill>
                      <a:srgbClr val="A9D18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OUR JVS &amp; JOB WORK LOCATIONS : </a:t>
                </a:r>
                <a:endParaRPr lang="en-IN" sz="1000" dirty="0">
                  <a:solidFill>
                    <a:srgbClr val="A9D18E"/>
                  </a:solidFill>
                </a:endParaRP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55183B3-C4B2-4E1A-9530-49C0EF2AB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"/>
                      </a14:imgEffect>
                      <a14:imgEffect>
                        <a14:saturation sat="300000"/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" t="8087" r="6561" b="8087"/>
            <a:stretch/>
          </p:blipFill>
          <p:spPr>
            <a:xfrm>
              <a:off x="7655182" y="99718"/>
              <a:ext cx="1230902" cy="6969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E97548-F829-41F2-81F0-6F7E80C4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643" y="5291777"/>
              <a:ext cx="1055492" cy="1417153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257396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0631B4-4A8F-4EE6-88D7-30A408CF28CB}"/>
              </a:ext>
            </a:extLst>
          </p:cNvPr>
          <p:cNvGrpSpPr/>
          <p:nvPr/>
        </p:nvGrpSpPr>
        <p:grpSpPr>
          <a:xfrm>
            <a:off x="-8965" y="114282"/>
            <a:ext cx="3341246" cy="6705896"/>
            <a:chOff x="5925043" y="63331"/>
            <a:chExt cx="3341246" cy="67058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709C05-FB8E-4989-9E9C-B72BAF892B86}"/>
                </a:ext>
              </a:extLst>
            </p:cNvPr>
            <p:cNvSpPr/>
            <p:nvPr/>
          </p:nvSpPr>
          <p:spPr>
            <a:xfrm flipV="1">
              <a:off x="5963608" y="5243734"/>
              <a:ext cx="3301200" cy="177068"/>
            </a:xfrm>
            <a:prstGeom prst="rect">
              <a:avLst/>
            </a:prstGeom>
            <a:gradFill>
              <a:gsLst>
                <a:gs pos="0">
                  <a:srgbClr val="182A6C"/>
                </a:gs>
                <a:gs pos="100000">
                  <a:srgbClr val="5C3C3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044834-CFB0-493B-8F2B-A85AD897B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2" b="20563"/>
            <a:stretch/>
          </p:blipFill>
          <p:spPr>
            <a:xfrm>
              <a:off x="6115797" y="371848"/>
              <a:ext cx="776572" cy="796341"/>
            </a:xfrm>
            <a:prstGeom prst="round2DiagRect">
              <a:avLst>
                <a:gd name="adj1" fmla="val 16667"/>
                <a:gd name="adj2" fmla="val 0"/>
              </a:avLst>
            </a:prstGeom>
            <a:ln w="3175" cap="sq">
              <a:noFill/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3D82127C-CF3F-4005-91EF-F74466E98367}"/>
                </a:ext>
              </a:extLst>
            </p:cNvPr>
            <p:cNvSpPr/>
            <p:nvPr/>
          </p:nvSpPr>
          <p:spPr>
            <a:xfrm flipH="1">
              <a:off x="5996042" y="1169233"/>
              <a:ext cx="1305428" cy="284813"/>
            </a:xfrm>
            <a:custGeom>
              <a:avLst/>
              <a:gdLst>
                <a:gd name="connsiteX0" fmla="*/ 0 w 1416571"/>
                <a:gd name="connsiteY0" fmla="*/ 0 h 172387"/>
                <a:gd name="connsiteX1" fmla="*/ 1416571 w 1416571"/>
                <a:gd name="connsiteY1" fmla="*/ 0 h 172387"/>
                <a:gd name="connsiteX2" fmla="*/ 1416571 w 1416571"/>
                <a:gd name="connsiteY2" fmla="*/ 172387 h 172387"/>
                <a:gd name="connsiteX3" fmla="*/ 0 w 1416571"/>
                <a:gd name="connsiteY3" fmla="*/ 172387 h 172387"/>
                <a:gd name="connsiteX4" fmla="*/ 0 w 1416571"/>
                <a:gd name="connsiteY4" fmla="*/ 0 h 172387"/>
                <a:gd name="connsiteX0" fmla="*/ 0 w 1416571"/>
                <a:gd name="connsiteY0" fmla="*/ 0 h 172387"/>
                <a:gd name="connsiteX1" fmla="*/ 1416571 w 1416571"/>
                <a:gd name="connsiteY1" fmla="*/ 0 h 172387"/>
                <a:gd name="connsiteX2" fmla="*/ 1416571 w 1416571"/>
                <a:gd name="connsiteY2" fmla="*/ 172387 h 172387"/>
                <a:gd name="connsiteX3" fmla="*/ 427220 w 1416571"/>
                <a:gd name="connsiteY3" fmla="*/ 172387 h 172387"/>
                <a:gd name="connsiteX4" fmla="*/ 0 w 1416571"/>
                <a:gd name="connsiteY4" fmla="*/ 0 h 17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571" h="172387">
                  <a:moveTo>
                    <a:pt x="0" y="0"/>
                  </a:moveTo>
                  <a:lnTo>
                    <a:pt x="1416571" y="0"/>
                  </a:lnTo>
                  <a:lnTo>
                    <a:pt x="1416571" y="172387"/>
                  </a:lnTo>
                  <a:lnTo>
                    <a:pt x="427220" y="172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F1E24"/>
                </a:gs>
                <a:gs pos="100000">
                  <a:srgbClr val="A7ADD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900" dirty="0"/>
                <a:t>         </a:t>
              </a:r>
              <a:endParaRPr lang="en-IN" sz="7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D95DD3-BD06-4181-A287-7A8ACC7A7167}"/>
                </a:ext>
              </a:extLst>
            </p:cNvPr>
            <p:cNvSpPr/>
            <p:nvPr/>
          </p:nvSpPr>
          <p:spPr>
            <a:xfrm>
              <a:off x="6008075" y="1112404"/>
              <a:ext cx="1118427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Prince Shah</a:t>
              </a:r>
            </a:p>
            <a:p>
              <a:r>
                <a:rPr lang="en-IN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Managing Director</a:t>
              </a:r>
              <a:endParaRPr lang="en-IN" sz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F42414-5F5C-438B-9D8B-F79B540DB88C}"/>
                </a:ext>
              </a:extLst>
            </p:cNvPr>
            <p:cNvSpPr/>
            <p:nvPr/>
          </p:nvSpPr>
          <p:spPr>
            <a:xfrm>
              <a:off x="7351869" y="562330"/>
              <a:ext cx="1871556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Professional experience :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Founder &amp; MD of Omnipotent Industries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Pvt.Ltd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Founder &amp; CEO at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Krushstar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Industry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Pvt.Ltd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General Manager at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TikiTar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Industry Baroda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Pvt.Ltd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 (South India)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General Manager at Southern Asphalt (Karnataka).</a:t>
              </a:r>
            </a:p>
            <a:p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*</a:t>
              </a:r>
              <a:r>
                <a:rPr lang="en-US" sz="800" b="1" u="sng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MBA</a:t>
              </a:r>
              <a:r>
                <a:rPr lang="en-US" sz="800" u="sng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en-US" sz="800" b="1" u="sng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Marketing &amp; Finance</a:t>
              </a:r>
              <a:endParaRPr lang="en-US" sz="800" spc="-5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endParaRPr lang="en-US" sz="300" spc="-5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endParaRPr lang="en-US" sz="1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</a:t>
              </a:r>
              <a:r>
                <a:rPr lang="en-US" sz="800" b="1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il</a:t>
              </a:r>
              <a:r>
                <a:rPr lang="en-US" sz="800" b="1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 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1 7795242424</a:t>
              </a:r>
            </a:p>
            <a:p>
              <a:r>
                <a:rPr lang="en-US" sz="800" b="1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</a:t>
              </a:r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Mail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pri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nc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</a:t>
              </a:r>
              <a:r>
                <a:rPr lang="en-US" sz="800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h@g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800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il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uFill>
                    <a:solidFill>
                      <a:srgbClr val="0000FF"/>
                    </a:solidFill>
                  </a:u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.com</a:t>
              </a:r>
              <a:endParaRPr lang="en-US" sz="800" spc="-285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sz="800" spc="-28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pri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nc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e.omnipotent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@g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800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il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uFill>
                    <a:solidFill>
                      <a:srgbClr val="0000FF"/>
                    </a:solidFill>
                  </a:u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.com</a:t>
              </a:r>
            </a:p>
            <a:p>
              <a:endParaRPr lang="en-US" sz="3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eb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te: 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.p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ri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nc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</a:t>
              </a:r>
              <a:r>
                <a:rPr lang="en-US" sz="800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h.com</a:t>
              </a:r>
              <a:endParaRPr lang="en-US" sz="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	  </a:t>
              </a:r>
              <a:r>
                <a:rPr lang="en-US" sz="800" u="sng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ww</a:t>
              </a:r>
              <a:r>
                <a:rPr lang="en-US" sz="800" u="sng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800" u="sng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.omnipotent.co.in</a:t>
              </a:r>
              <a:endParaRPr lang="en-IN" sz="8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306168-D0F4-4AB0-8C5B-4ED02C3DF6AB}"/>
                </a:ext>
              </a:extLst>
            </p:cNvPr>
            <p:cNvSpPr/>
            <p:nvPr/>
          </p:nvSpPr>
          <p:spPr>
            <a:xfrm>
              <a:off x="5925043" y="1425565"/>
              <a:ext cx="162061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8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personal &amp;professional history of    Mr. Prince Shah can be traced along the same path as the Omnipotent &amp; Global Enterprises group, a organization that he has nurtured, grown and developed under his leadership for over 19 years.</a:t>
              </a:r>
              <a:endParaRPr lang="en-IN" sz="78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34F0D6-697E-419B-9D63-B3A5B7C55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45"/>
            <a:stretch/>
          </p:blipFill>
          <p:spPr>
            <a:xfrm>
              <a:off x="6127616" y="2910024"/>
              <a:ext cx="802223" cy="778093"/>
            </a:xfrm>
            <a:prstGeom prst="round2DiagRect">
              <a:avLst>
                <a:gd name="adj1" fmla="val 16667"/>
                <a:gd name="adj2" fmla="val 0"/>
              </a:avLst>
            </a:prstGeom>
            <a:ln w="3175" cap="sq">
              <a:noFill/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32F4E34-2D3F-4929-8BE4-1D7D4B1DB25C}"/>
                </a:ext>
              </a:extLst>
            </p:cNvPr>
            <p:cNvSpPr/>
            <p:nvPr/>
          </p:nvSpPr>
          <p:spPr>
            <a:xfrm flipH="1">
              <a:off x="6006090" y="3625175"/>
              <a:ext cx="1305428" cy="284813"/>
            </a:xfrm>
            <a:custGeom>
              <a:avLst/>
              <a:gdLst>
                <a:gd name="connsiteX0" fmla="*/ 0 w 1416571"/>
                <a:gd name="connsiteY0" fmla="*/ 0 h 172387"/>
                <a:gd name="connsiteX1" fmla="*/ 1416571 w 1416571"/>
                <a:gd name="connsiteY1" fmla="*/ 0 h 172387"/>
                <a:gd name="connsiteX2" fmla="*/ 1416571 w 1416571"/>
                <a:gd name="connsiteY2" fmla="*/ 172387 h 172387"/>
                <a:gd name="connsiteX3" fmla="*/ 0 w 1416571"/>
                <a:gd name="connsiteY3" fmla="*/ 172387 h 172387"/>
                <a:gd name="connsiteX4" fmla="*/ 0 w 1416571"/>
                <a:gd name="connsiteY4" fmla="*/ 0 h 172387"/>
                <a:gd name="connsiteX0" fmla="*/ 0 w 1416571"/>
                <a:gd name="connsiteY0" fmla="*/ 0 h 172387"/>
                <a:gd name="connsiteX1" fmla="*/ 1416571 w 1416571"/>
                <a:gd name="connsiteY1" fmla="*/ 0 h 172387"/>
                <a:gd name="connsiteX2" fmla="*/ 1416571 w 1416571"/>
                <a:gd name="connsiteY2" fmla="*/ 172387 h 172387"/>
                <a:gd name="connsiteX3" fmla="*/ 427220 w 1416571"/>
                <a:gd name="connsiteY3" fmla="*/ 172387 h 172387"/>
                <a:gd name="connsiteX4" fmla="*/ 0 w 1416571"/>
                <a:gd name="connsiteY4" fmla="*/ 0 h 17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571" h="172387">
                  <a:moveTo>
                    <a:pt x="0" y="0"/>
                  </a:moveTo>
                  <a:lnTo>
                    <a:pt x="1416571" y="0"/>
                  </a:lnTo>
                  <a:lnTo>
                    <a:pt x="1416571" y="172387"/>
                  </a:lnTo>
                  <a:lnTo>
                    <a:pt x="427220" y="172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F1E24"/>
                </a:gs>
                <a:gs pos="100000">
                  <a:srgbClr val="A7ADD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900" dirty="0"/>
                <a:t>         </a:t>
              </a:r>
              <a:endParaRPr lang="en-IN" sz="7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C1C55E-4C5D-4EFC-9A2F-AD28EEC68959}"/>
                </a:ext>
              </a:extLst>
            </p:cNvPr>
            <p:cNvSpPr/>
            <p:nvPr/>
          </p:nvSpPr>
          <p:spPr>
            <a:xfrm>
              <a:off x="6010749" y="3578506"/>
              <a:ext cx="11184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Punit </a:t>
              </a:r>
              <a:r>
                <a:rPr lang="en-IN" sz="11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Popat</a:t>
              </a:r>
              <a:endParaRPr lang="en-I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IN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CEO of the company</a:t>
              </a:r>
              <a:endParaRPr lang="en-IN" sz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978E4B-B69D-4DDE-AB26-6149F2EE53E3}"/>
                </a:ext>
              </a:extLst>
            </p:cNvPr>
            <p:cNvGrpSpPr/>
            <p:nvPr/>
          </p:nvGrpSpPr>
          <p:grpSpPr>
            <a:xfrm>
              <a:off x="5987768" y="2891421"/>
              <a:ext cx="3221355" cy="2489996"/>
              <a:chOff x="6631666" y="4742278"/>
              <a:chExt cx="3301234" cy="248999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242316A-3239-4F0F-83F9-A2B8E37E8ED3}"/>
                  </a:ext>
                </a:extLst>
              </p:cNvPr>
              <p:cNvSpPr/>
              <p:nvPr/>
            </p:nvSpPr>
            <p:spPr>
              <a:xfrm>
                <a:off x="7903573" y="4742278"/>
                <a:ext cx="2029327" cy="1040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77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Driven by a strong passion to be a successful entrepreneur, Punit is a biotechnology engineer from VVP Engineering College (2005-09 Batch) and has been associated with distinct successful ventures in the areas of bio-services and engineering education.</a:t>
                </a:r>
                <a:endParaRPr lang="en-IN" sz="77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5511A70-4FFD-4437-8961-AA1EAD26181D}"/>
                  </a:ext>
                </a:extLst>
              </p:cNvPr>
              <p:cNvSpPr/>
              <p:nvPr/>
            </p:nvSpPr>
            <p:spPr>
              <a:xfrm>
                <a:off x="6631666" y="5739558"/>
                <a:ext cx="3219894" cy="1492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75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Punit has served as a founding member and executive director at various startups. With an objective to fast-pace already successful entrepreneurship career, Punit </a:t>
                </a:r>
                <a:r>
                  <a:rPr lang="en-US" sz="750" spc="-5" dirty="0" err="1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Popat</a:t>
                </a:r>
                <a:r>
                  <a:rPr lang="en-US" sz="75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joined hands with Mr.  Prince P. Shah and Omnipotent in 2017, since then team has never looked back &amp; together have scaled many milestones with the help of strong and dedicated passion driven team.      </a:t>
                </a:r>
              </a:p>
              <a:p>
                <a:r>
                  <a:rPr lang="en-US" sz="75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	        *</a:t>
                </a:r>
                <a:r>
                  <a:rPr lang="en-US" sz="70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Biotechnology Engineer</a:t>
                </a:r>
                <a:endParaRPr lang="en-US" sz="3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en-US" sz="75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	           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</a:t>
                </a:r>
                <a:r>
                  <a:rPr lang="en-US" sz="700" b="1" spc="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il</a:t>
                </a:r>
                <a:r>
                  <a:rPr lang="en-US" sz="700" b="1" spc="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</a:t>
                </a:r>
                <a:r>
                  <a:rPr lang="en-US" sz="7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+</a:t>
                </a:r>
                <a:r>
                  <a:rPr lang="en-US" sz="70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9</a:t>
                </a:r>
                <a:r>
                  <a:rPr lang="en-US" sz="7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1 7795242424, </a:t>
                </a:r>
              </a:p>
              <a:p>
                <a:r>
                  <a:rPr lang="en-US" sz="700" b="1" spc="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	            E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Mail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</a:t>
                </a:r>
                <a:r>
                  <a:rPr lang="en-US" sz="70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punit.omnipotent</a:t>
                </a:r>
                <a:r>
                  <a:rPr lang="en-US" sz="7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@g</a:t>
                </a:r>
                <a:r>
                  <a:rPr lang="en-US" sz="70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</a:t>
                </a:r>
                <a:r>
                  <a:rPr lang="en-US" sz="700" spc="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</a:t>
                </a:r>
                <a:r>
                  <a:rPr lang="en-US" sz="70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il</a:t>
                </a:r>
                <a:r>
                  <a:rPr lang="en-US" sz="700" dirty="0">
                    <a:solidFill>
                      <a:schemeClr val="accent1">
                        <a:lumMod val="50000"/>
                      </a:schemeClr>
                    </a:solidFill>
                    <a:uFill>
                      <a:solidFill>
                        <a:srgbClr val="0000FF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.com</a:t>
                </a:r>
              </a:p>
              <a:p>
                <a:endParaRPr lang="en-US" sz="2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	            W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eb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te: </a:t>
                </a:r>
                <a:r>
                  <a:rPr lang="en-US" sz="700" u="sng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ww</a:t>
                </a:r>
                <a:r>
                  <a:rPr lang="en-US" sz="700" u="sng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</a:t>
                </a:r>
                <a:r>
                  <a:rPr lang="en-US" sz="700" u="sng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.omnipotent.co.in</a:t>
                </a:r>
                <a:endParaRPr lang="en-IN" sz="700" u="sng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IN" sz="75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AAD7F8-CDEC-43F2-BA35-A8008F05F62D}"/>
                </a:ext>
              </a:extLst>
            </p:cNvPr>
            <p:cNvSpPr/>
            <p:nvPr/>
          </p:nvSpPr>
          <p:spPr>
            <a:xfrm flipV="1">
              <a:off x="5965089" y="2697513"/>
              <a:ext cx="3301200" cy="180919"/>
            </a:xfrm>
            <a:prstGeom prst="rect">
              <a:avLst/>
            </a:prstGeom>
            <a:gradFill>
              <a:gsLst>
                <a:gs pos="0">
                  <a:srgbClr val="182A6C"/>
                </a:gs>
                <a:gs pos="100000">
                  <a:srgbClr val="5C3C3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71D566A-DAEE-4F9D-AEB0-1FED50A160F0}"/>
                </a:ext>
              </a:extLst>
            </p:cNvPr>
            <p:cNvGrpSpPr/>
            <p:nvPr/>
          </p:nvGrpSpPr>
          <p:grpSpPr>
            <a:xfrm>
              <a:off x="6006090" y="5764868"/>
              <a:ext cx="3224297" cy="1004359"/>
              <a:chOff x="6660535" y="5300436"/>
              <a:chExt cx="3224297" cy="1468791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EABE16D-84C4-4C79-BF06-D845B1257F7F}"/>
                  </a:ext>
                </a:extLst>
              </p:cNvPr>
              <p:cNvSpPr/>
              <p:nvPr/>
            </p:nvSpPr>
            <p:spPr>
              <a:xfrm>
                <a:off x="6675703" y="5300436"/>
                <a:ext cx="3209129" cy="1020195"/>
              </a:xfrm>
              <a:custGeom>
                <a:avLst/>
                <a:gdLst>
                  <a:gd name="connsiteX0" fmla="*/ 7543884 w 11047105"/>
                  <a:gd name="connsiteY0" fmla="*/ 0 h 4669973"/>
                  <a:gd name="connsiteX1" fmla="*/ 10824642 w 11047105"/>
                  <a:gd name="connsiteY1" fmla="*/ 662354 h 4669973"/>
                  <a:gd name="connsiteX2" fmla="*/ 11047105 w 11047105"/>
                  <a:gd name="connsiteY2" fmla="*/ 762928 h 4669973"/>
                  <a:gd name="connsiteX3" fmla="*/ 11047105 w 11047105"/>
                  <a:gd name="connsiteY3" fmla="*/ 4655694 h 4669973"/>
                  <a:gd name="connsiteX4" fmla="*/ 11006281 w 11047105"/>
                  <a:gd name="connsiteY4" fmla="*/ 4616772 h 4669973"/>
                  <a:gd name="connsiteX5" fmla="*/ 7543884 w 11047105"/>
                  <a:gd name="connsiteY5" fmla="*/ 3279029 h 4669973"/>
                  <a:gd name="connsiteX6" fmla="*/ 7347941 w 11047105"/>
                  <a:gd name="connsiteY6" fmla="*/ 3283983 h 4669973"/>
                  <a:gd name="connsiteX7" fmla="*/ 7278892 w 11047105"/>
                  <a:gd name="connsiteY7" fmla="*/ 3285729 h 4669973"/>
                  <a:gd name="connsiteX8" fmla="*/ 4081487 w 11047105"/>
                  <a:gd name="connsiteY8" fmla="*/ 4616772 h 4669973"/>
                  <a:gd name="connsiteX9" fmla="*/ 4025687 w 11047105"/>
                  <a:gd name="connsiteY9" fmla="*/ 4669973 h 4669973"/>
                  <a:gd name="connsiteX10" fmla="*/ 3648777 w 11047105"/>
                  <a:gd name="connsiteY10" fmla="*/ 4669973 h 4669973"/>
                  <a:gd name="connsiteX11" fmla="*/ 0 w 11047105"/>
                  <a:gd name="connsiteY11" fmla="*/ 4669973 h 4669973"/>
                  <a:gd name="connsiteX12" fmla="*/ 132647 w 11047105"/>
                  <a:gd name="connsiteY12" fmla="*/ 4410983 h 4669973"/>
                  <a:gd name="connsiteX13" fmla="*/ 3526354 w 11047105"/>
                  <a:gd name="connsiteY13" fmla="*/ 1017276 h 4669973"/>
                  <a:gd name="connsiteX14" fmla="*/ 3648777 w 11047105"/>
                  <a:gd name="connsiteY14" fmla="*/ 954575 h 4669973"/>
                  <a:gd name="connsiteX15" fmla="*/ 3889775 w 11047105"/>
                  <a:gd name="connsiteY15" fmla="*/ 831143 h 4669973"/>
                  <a:gd name="connsiteX16" fmla="*/ 7110154 w 11047105"/>
                  <a:gd name="connsiteY16" fmla="*/ 10967 h 4669973"/>
                  <a:gd name="connsiteX17" fmla="*/ 7347941 w 11047105"/>
                  <a:gd name="connsiteY17" fmla="*/ 4955 h 4669973"/>
                  <a:gd name="connsiteX18" fmla="*/ 7543884 w 11047105"/>
                  <a:gd name="connsiteY18" fmla="*/ 0 h 466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47105" h="4669973">
                    <a:moveTo>
                      <a:pt x="7543884" y="0"/>
                    </a:moveTo>
                    <a:cubicBezTo>
                      <a:pt x="8707619" y="0"/>
                      <a:pt x="9816268" y="235849"/>
                      <a:pt x="10824642" y="662354"/>
                    </a:cubicBezTo>
                    <a:lnTo>
                      <a:pt x="11047105" y="762928"/>
                    </a:lnTo>
                    <a:lnTo>
                      <a:pt x="11047105" y="4655694"/>
                    </a:lnTo>
                    <a:lnTo>
                      <a:pt x="11006281" y="4616772"/>
                    </a:lnTo>
                    <a:cubicBezTo>
                      <a:pt x="10091798" y="3785609"/>
                      <a:pt x="8877000" y="3279029"/>
                      <a:pt x="7543884" y="3279029"/>
                    </a:cubicBezTo>
                    <a:lnTo>
                      <a:pt x="7347941" y="3283983"/>
                    </a:lnTo>
                    <a:lnTo>
                      <a:pt x="7278892" y="3285729"/>
                    </a:lnTo>
                    <a:cubicBezTo>
                      <a:pt x="6050130" y="3348016"/>
                      <a:pt x="4935004" y="3841020"/>
                      <a:pt x="4081487" y="4616772"/>
                    </a:cubicBezTo>
                    <a:lnTo>
                      <a:pt x="4025687" y="4669973"/>
                    </a:lnTo>
                    <a:lnTo>
                      <a:pt x="3648777" y="4669973"/>
                    </a:lnTo>
                    <a:lnTo>
                      <a:pt x="0" y="4669973"/>
                    </a:lnTo>
                    <a:lnTo>
                      <a:pt x="132647" y="4410983"/>
                    </a:lnTo>
                    <a:cubicBezTo>
                      <a:pt x="911163" y="2977867"/>
                      <a:pt x="2093238" y="1795792"/>
                      <a:pt x="3526354" y="1017276"/>
                    </a:cubicBezTo>
                    <a:lnTo>
                      <a:pt x="3648777" y="954575"/>
                    </a:lnTo>
                    <a:lnTo>
                      <a:pt x="3889775" y="831143"/>
                    </a:lnTo>
                    <a:cubicBezTo>
                      <a:pt x="4872374" y="357679"/>
                      <a:pt x="5960897" y="69223"/>
                      <a:pt x="7110154" y="10967"/>
                    </a:cubicBezTo>
                    <a:lnTo>
                      <a:pt x="7347941" y="4955"/>
                    </a:lnTo>
                    <a:lnTo>
                      <a:pt x="7543884" y="0"/>
                    </a:lnTo>
                    <a:close/>
                  </a:path>
                </a:pathLst>
              </a:custGeom>
              <a:blipFill dpi="0" rotWithShape="1">
                <a:blip r:embed="rId6">
                  <a:alphaModFix amt="42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34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D6D8F04-CC5E-49AC-A23E-22164246BC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937" b="10126"/>
              <a:stretch/>
            </p:blipFill>
            <p:spPr>
              <a:xfrm>
                <a:off x="6660535" y="6009756"/>
                <a:ext cx="3209129" cy="759471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99B2D8-1089-4773-B543-1C2F290E7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"/>
                      </a14:imgEffect>
                      <a14:imgEffect>
                        <a14:saturation sat="30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" t="8087" r="6561" b="8087"/>
            <a:stretch/>
          </p:blipFill>
          <p:spPr>
            <a:xfrm>
              <a:off x="8623840" y="63331"/>
              <a:ext cx="512197" cy="2899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66DB759-6EA9-4D7D-9962-64C8C3BCCC29}"/>
                </a:ext>
              </a:extLst>
            </p:cNvPr>
            <p:cNvSpPr/>
            <p:nvPr/>
          </p:nvSpPr>
          <p:spPr>
            <a:xfrm>
              <a:off x="6174183" y="5405998"/>
              <a:ext cx="2856564" cy="43088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100" b="1" dirty="0">
                  <a:ln/>
                  <a:solidFill>
                    <a:schemeClr val="accent1">
                      <a:lumMod val="50000"/>
                    </a:schemeClr>
                  </a:solidFill>
                </a:rPr>
                <a:t>“ WINNERS DON’T DO DIFFERENT THINGS, </a:t>
              </a:r>
            </a:p>
            <a:p>
              <a:pPr algn="ctr"/>
              <a:r>
                <a:rPr lang="en-US" sz="1100" b="1" dirty="0">
                  <a:ln/>
                  <a:solidFill>
                    <a:schemeClr val="accent1">
                      <a:lumMod val="50000"/>
                    </a:schemeClr>
                  </a:solidFill>
                </a:rPr>
                <a:t>THEY DO THINGS DIFFERENTLY ! 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82389F-F965-44FB-80A6-634E5A6B117E}"/>
              </a:ext>
            </a:extLst>
          </p:cNvPr>
          <p:cNvGrpSpPr/>
          <p:nvPr/>
        </p:nvGrpSpPr>
        <p:grpSpPr>
          <a:xfrm>
            <a:off x="82199" y="66997"/>
            <a:ext cx="3183639" cy="6774209"/>
            <a:chOff x="3417550" y="66997"/>
            <a:chExt cx="3183639" cy="677420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1CE15A-C472-43F4-A7DB-7615729EC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"/>
                      </a14:imgEffect>
                      <a14:imgEffect>
                        <a14:saturation sat="30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" t="8087" r="6561" b="8087"/>
            <a:stretch/>
          </p:blipFill>
          <p:spPr>
            <a:xfrm>
              <a:off x="6088504" y="66997"/>
              <a:ext cx="512685" cy="2769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A3D89F-E27D-4D5D-8FC4-CE2BA0B06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6" b="35581"/>
            <a:stretch/>
          </p:blipFill>
          <p:spPr>
            <a:xfrm>
              <a:off x="5664919" y="1644433"/>
              <a:ext cx="651328" cy="7578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A8354F-A462-4FF4-AF9B-BD6833062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0" t="4577" r="7986" b="32237"/>
            <a:stretch/>
          </p:blipFill>
          <p:spPr>
            <a:xfrm>
              <a:off x="4954059" y="1099850"/>
              <a:ext cx="647199" cy="76014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879125-FC7A-4DB7-8EAA-8EC2E8CF4A09}"/>
                </a:ext>
              </a:extLst>
            </p:cNvPr>
            <p:cNvSpPr txBox="1"/>
            <p:nvPr/>
          </p:nvSpPr>
          <p:spPr>
            <a:xfrm>
              <a:off x="3705456" y="105857"/>
              <a:ext cx="2466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IN" sz="1200" b="1" u="sng" dirty="0">
                  <a:ln/>
                  <a:solidFill>
                    <a:srgbClr val="182A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STRENGTH</a:t>
              </a:r>
              <a:r>
                <a:rPr lang="en-IN" sz="1200" b="1" dirty="0">
                  <a:ln/>
                  <a:solidFill>
                    <a:srgbClr val="182A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1200" b="1" u="sng" dirty="0">
                  <a:ln/>
                  <a:solidFill>
                    <a:srgbClr val="182A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</a:t>
              </a:r>
              <a:r>
                <a:rPr lang="en-IN" sz="1200" b="1" dirty="0">
                  <a:ln/>
                  <a:solidFill>
                    <a:srgbClr val="182A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1200" b="1" u="sng" dirty="0">
                  <a:ln/>
                  <a:solidFill>
                    <a:srgbClr val="182A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OUR</a:t>
              </a:r>
              <a:r>
                <a:rPr lang="en-IN" sz="1200" b="1" dirty="0">
                  <a:ln/>
                  <a:solidFill>
                    <a:srgbClr val="182A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1200" b="1" u="sng" dirty="0">
                  <a:ln/>
                  <a:solidFill>
                    <a:srgbClr val="182A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ORGANISATION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94A687-A2FD-4DF1-8EFF-B742D2B9D6E2}"/>
                </a:ext>
              </a:extLst>
            </p:cNvPr>
            <p:cNvSpPr txBox="1"/>
            <p:nvPr/>
          </p:nvSpPr>
          <p:spPr>
            <a:xfrm>
              <a:off x="3417550" y="472768"/>
              <a:ext cx="122035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8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MARKETING EXPERTS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8E7BB80-869A-4EBC-8936-EBA1E89FC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87"/>
            <a:stretch/>
          </p:blipFill>
          <p:spPr>
            <a:xfrm>
              <a:off x="4240616" y="1644434"/>
              <a:ext cx="651328" cy="7578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BCEEBB0-1168-475A-8E96-F66160BDB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7" r="8132" b="28615"/>
            <a:stretch/>
          </p:blipFill>
          <p:spPr>
            <a:xfrm>
              <a:off x="4226312" y="775509"/>
              <a:ext cx="665631" cy="7601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85A0CB4-C61C-4C77-AADC-D46E52821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4" t="1" b="28842"/>
            <a:stretch/>
          </p:blipFill>
          <p:spPr>
            <a:xfrm>
              <a:off x="3505682" y="1102134"/>
              <a:ext cx="658186" cy="7578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67454C-F1A7-4030-87E8-5C430DED4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8" b="18115"/>
            <a:stretch/>
          </p:blipFill>
          <p:spPr>
            <a:xfrm>
              <a:off x="5666777" y="765446"/>
              <a:ext cx="658724" cy="7583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AABF61-E8CD-4E56-BFDB-8A2BC9DE6708}"/>
                </a:ext>
              </a:extLst>
            </p:cNvPr>
            <p:cNvSpPr txBox="1"/>
            <p:nvPr/>
          </p:nvSpPr>
          <p:spPr>
            <a:xfrm>
              <a:off x="3417550" y="2533283"/>
              <a:ext cx="162998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8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IMPORT &amp; EXPORT MANAGERS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D4DCEC-48E6-4463-B951-484CEF16AC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6" t="9825" r="16198" b="28780"/>
            <a:stretch/>
          </p:blipFill>
          <p:spPr>
            <a:xfrm>
              <a:off x="5528285" y="2893950"/>
              <a:ext cx="651328" cy="701121"/>
            </a:xfrm>
            <a:prstGeom prst="roundRect">
              <a:avLst>
                <a:gd name="adj" fmla="val 2696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389F3D2-E4CD-4A29-9015-C32190B70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5" t="10136" r="14713" b="30592"/>
            <a:stretch/>
          </p:blipFill>
          <p:spPr>
            <a:xfrm>
              <a:off x="4226312" y="2762285"/>
              <a:ext cx="660018" cy="706664"/>
            </a:xfrm>
            <a:prstGeom prst="roundRect">
              <a:avLst>
                <a:gd name="adj" fmla="val 2200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205B7B-4250-4A04-8559-0DD3781C7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31" b="25729"/>
            <a:stretch/>
          </p:blipFill>
          <p:spPr>
            <a:xfrm>
              <a:off x="3508588" y="2762285"/>
              <a:ext cx="649210" cy="706664"/>
            </a:xfrm>
            <a:prstGeom prst="roundRect">
              <a:avLst>
                <a:gd name="adj" fmla="val 2499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5C4D15-2F74-4C4C-AA3F-DA292A79E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964" y="6416604"/>
              <a:ext cx="690166" cy="424602"/>
            </a:xfrm>
            <a:prstGeom prst="rect">
              <a:avLst/>
            </a:prstGeom>
            <a:noFill/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816542-3535-4975-9AA9-BF08745E6075}"/>
                </a:ext>
              </a:extLst>
            </p:cNvPr>
            <p:cNvSpPr txBox="1"/>
            <p:nvPr/>
          </p:nvSpPr>
          <p:spPr>
            <a:xfrm>
              <a:off x="3417550" y="3584091"/>
              <a:ext cx="178910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8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ACCOUNTS &amp; FINANCE EXPERTS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F0068C2-7717-4F11-A7C8-33AD01EE5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6" t="8653" r="8267" b="23523"/>
            <a:stretch/>
          </p:blipFill>
          <p:spPr>
            <a:xfrm flipH="1">
              <a:off x="3505681" y="3795943"/>
              <a:ext cx="659670" cy="718623"/>
            </a:xfrm>
            <a:prstGeom prst="roundRect">
              <a:avLst>
                <a:gd name="adj" fmla="val 2160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04A2166-4059-4B81-9127-3F2525D41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r="8568" b="30167"/>
            <a:stretch/>
          </p:blipFill>
          <p:spPr>
            <a:xfrm flipH="1">
              <a:off x="3530142" y="4818654"/>
              <a:ext cx="595763" cy="718624"/>
            </a:xfrm>
            <a:prstGeom prst="roundRect">
              <a:avLst>
                <a:gd name="adj" fmla="val 2349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DA4CF07-E66D-479C-B84D-676235203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0" t="-44" r="7098" b="31608"/>
            <a:stretch/>
          </p:blipFill>
          <p:spPr>
            <a:xfrm>
              <a:off x="4226312" y="3788839"/>
              <a:ext cx="659670" cy="725728"/>
            </a:xfrm>
            <a:prstGeom prst="roundRect">
              <a:avLst>
                <a:gd name="adj" fmla="val 2160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697C6A-9BE1-4497-A553-B478D7D00B02}"/>
                </a:ext>
              </a:extLst>
            </p:cNvPr>
            <p:cNvSpPr txBox="1"/>
            <p:nvPr/>
          </p:nvSpPr>
          <p:spPr>
            <a:xfrm>
              <a:off x="3557508" y="5641614"/>
              <a:ext cx="977111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8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LEGAL ADVISOR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F4B6E5E-4C2D-4851-A917-021374AAB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238"/>
            <a:stretch/>
          </p:blipFill>
          <p:spPr>
            <a:xfrm flipH="1">
              <a:off x="3674418" y="5876948"/>
              <a:ext cx="730783" cy="789287"/>
            </a:xfrm>
            <a:prstGeom prst="roundRect">
              <a:avLst>
                <a:gd name="adj" fmla="val 2889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9F1376-8AC9-4DC6-AF0B-9BA17B3CABB9}"/>
                </a:ext>
              </a:extLst>
            </p:cNvPr>
            <p:cNvSpPr txBox="1"/>
            <p:nvPr/>
          </p:nvSpPr>
          <p:spPr>
            <a:xfrm>
              <a:off x="4806242" y="4748893"/>
              <a:ext cx="1679626" cy="206210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sz="800" dirty="0">
                  <a:solidFill>
                    <a:schemeClr val="accent3">
                      <a:lumMod val="75000"/>
                    </a:schemeClr>
                  </a:solidFill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The strength of organization depends on our professional &amp; expertise staff. Currently we have</a:t>
              </a:r>
              <a:r>
                <a:rPr lang="en-US" sz="800" dirty="0">
                  <a:solidFill>
                    <a:schemeClr val="accent3">
                      <a:lumMod val="75000"/>
                    </a:schemeClr>
                  </a:solidFill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solidFill>
                    <a:srgbClr val="FFC000"/>
                  </a:solidFill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21 expertise staff </a:t>
              </a:r>
              <a:r>
                <a:rPr lang="en-US" sz="800" b="1" dirty="0">
                  <a:solidFill>
                    <a:srgbClr val="FFC000"/>
                  </a:solidFill>
                  <a:latin typeface="Calibri (Body)"/>
                </a:rPr>
                <a:t>in 6 different verticals 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Calibri (Body)"/>
                </a:rPr>
                <a:t>with their professional experience in Marketing &amp; Sales, Accounts, Data analysis, Legal, Exim &amp; Logistics departments to managed &amp; expand business in it’s professional manners. They are playing important role by execution of their various planning &amp; business strategies to expand the organization strength and growth in Bitumen Industry.</a:t>
              </a:r>
              <a:endParaRPr lang="en-IN" sz="800" u="sng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AA47DF5-34C2-4DD2-8984-28A61966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985" y="378515"/>
              <a:ext cx="776572" cy="30671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BD2D64-2F5C-494F-9960-B17C4AD7A09F}"/>
                </a:ext>
              </a:extLst>
            </p:cNvPr>
            <p:cNvSpPr txBox="1"/>
            <p:nvPr/>
          </p:nvSpPr>
          <p:spPr>
            <a:xfrm>
              <a:off x="3417550" y="4607505"/>
              <a:ext cx="1468780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8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TAX &amp; AUDIT CONSULTANT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605783-B2ED-4101-95DC-59CA5E611777}"/>
                </a:ext>
              </a:extLst>
            </p:cNvPr>
            <p:cNvSpPr txBox="1"/>
            <p:nvPr/>
          </p:nvSpPr>
          <p:spPr>
            <a:xfrm>
              <a:off x="5086627" y="2538203"/>
              <a:ext cx="149012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8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INTERNATIONAL PURCHASE </a:t>
              </a:r>
            </a:p>
            <a:p>
              <a:pPr algn="ctr"/>
              <a:r>
                <a:rPr lang="en-IN" sz="8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&amp; SALES MANAGER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D7AD7C-E0BC-41B7-8E70-F4DC5CAF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155" y="4020953"/>
              <a:ext cx="543267" cy="629081"/>
            </a:xfrm>
            <a:prstGeom prst="roundRect">
              <a:avLst>
                <a:gd name="adj" fmla="val 24023"/>
              </a:avLst>
            </a:prstGeom>
            <a:solidFill>
              <a:srgbClr val="B7ABB7"/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EBA064-A1C4-497A-B25B-B496B2967DE2}"/>
                </a:ext>
              </a:extLst>
            </p:cNvPr>
            <p:cNvSpPr txBox="1"/>
            <p:nvPr/>
          </p:nvSpPr>
          <p:spPr>
            <a:xfrm>
              <a:off x="4946628" y="3693042"/>
              <a:ext cx="165364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8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Logistic </a:t>
              </a:r>
              <a:r>
                <a:rPr lang="en-IN" sz="800" u="sng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Incharge</a:t>
              </a:r>
              <a:r>
                <a:rPr lang="en-IN" sz="8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&amp; Coordinator (IRAN)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725093A-ECD1-4A5D-BE52-12A9EAEF8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A9BBCF"/>
                </a:clrFrom>
                <a:clrTo>
                  <a:srgbClr val="A9BBC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66" t="20772" r="36722" b="55445"/>
            <a:stretch/>
          </p:blipFill>
          <p:spPr>
            <a:xfrm>
              <a:off x="4165351" y="4839713"/>
              <a:ext cx="595763" cy="706665"/>
            </a:xfrm>
            <a:prstGeom prst="roundRect">
              <a:avLst>
                <a:gd name="adj" fmla="val 245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22672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61157C-D8DB-4032-812D-37A6B311F912}"/>
              </a:ext>
            </a:extLst>
          </p:cNvPr>
          <p:cNvGrpSpPr/>
          <p:nvPr/>
        </p:nvGrpSpPr>
        <p:grpSpPr>
          <a:xfrm>
            <a:off x="12290" y="2846"/>
            <a:ext cx="3301200" cy="6857999"/>
            <a:chOff x="12290" y="2846"/>
            <a:chExt cx="3301200" cy="6857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62F863-BA24-41DA-B3E2-1496660A4597}"/>
                </a:ext>
              </a:extLst>
            </p:cNvPr>
            <p:cNvSpPr/>
            <p:nvPr/>
          </p:nvSpPr>
          <p:spPr>
            <a:xfrm>
              <a:off x="12290" y="2846"/>
              <a:ext cx="3301200" cy="6857999"/>
            </a:xfrm>
            <a:prstGeom prst="rect">
              <a:avLst/>
            </a:prstGeom>
            <a:gradFill>
              <a:gsLst>
                <a:gs pos="0">
                  <a:srgbClr val="D7912F"/>
                </a:gs>
                <a:gs pos="100000">
                  <a:srgbClr val="5C3C3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951D7E-FA44-4A0D-9B17-CA2ACBAC81CC}"/>
                </a:ext>
              </a:extLst>
            </p:cNvPr>
            <p:cNvSpPr/>
            <p:nvPr/>
          </p:nvSpPr>
          <p:spPr>
            <a:xfrm>
              <a:off x="137337" y="39221"/>
              <a:ext cx="3108619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u="sng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OUR</a:t>
              </a:r>
              <a:r>
                <a:rPr lang="en-US" sz="12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1200" b="1" u="sng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VISION</a:t>
              </a:r>
              <a:r>
                <a:rPr lang="en-US" sz="12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&amp; </a:t>
              </a:r>
              <a:r>
                <a:rPr lang="en-US" sz="1200" b="1" u="sng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MISSION</a:t>
              </a:r>
            </a:p>
            <a:p>
              <a:r>
                <a:rPr lang="en-US" sz="12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</a:t>
              </a:r>
              <a:r>
                <a:rPr lang="en-US" sz="105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 are here, “To give everyone the power to create and achieve the reach instantly in Bitumen Industry, without barriers.”</a:t>
              </a:r>
              <a:endParaRPr lang="en-US" sz="11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102719-C9E8-48A4-B9BD-531ABD9E6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9000"/>
                      </a14:imgEffect>
                      <a14:imgEffect>
                        <a14:saturation sat="400000"/>
                      </a14:imgEffect>
                      <a14:imgEffect>
                        <a14:brightnessContrast bright="-29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7"/>
            <a:stretch/>
          </p:blipFill>
          <p:spPr>
            <a:xfrm>
              <a:off x="155637" y="794872"/>
              <a:ext cx="3047076" cy="1994228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B86D59-A613-44D9-B9AD-B539FDBFA402}"/>
                </a:ext>
              </a:extLst>
            </p:cNvPr>
            <p:cNvSpPr/>
            <p:nvPr/>
          </p:nvSpPr>
          <p:spPr>
            <a:xfrm>
              <a:off x="131766" y="798058"/>
              <a:ext cx="1582053" cy="1969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* Our Visions :</a:t>
              </a:r>
            </a:p>
            <a:p>
              <a:endParaRPr lang="en-US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 oriented organization with rich numbers.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Market  leaders in managing and controlling the Bitumen Industry.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 be the first in innovations in this industry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Holds the strongest company profile in Bitumen Industry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D5F88E-C9FB-40E7-BD03-4A3C220DC0A8}"/>
                </a:ext>
              </a:extLst>
            </p:cNvPr>
            <p:cNvSpPr/>
            <p:nvPr/>
          </p:nvSpPr>
          <p:spPr>
            <a:xfrm>
              <a:off x="1734091" y="798059"/>
              <a:ext cx="1422051" cy="1969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* Our Missions :</a:t>
              </a:r>
            </a:p>
            <a:p>
              <a:endParaRPr lang="en-US" sz="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 Import capacity at all the ports in India.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 number of customer base with their reliability.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Create Sales &amp; base across the India.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 in number of Joint Ventures.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IN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IN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FAB68FC-1E23-40C3-8F4B-BC2D36E9A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342" y="5686191"/>
              <a:ext cx="1615572" cy="107509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8543FB-5425-4ABF-8D4C-43357B746F32}"/>
                </a:ext>
              </a:extLst>
            </p:cNvPr>
            <p:cNvSpPr/>
            <p:nvPr/>
          </p:nvSpPr>
          <p:spPr>
            <a:xfrm>
              <a:off x="83763" y="3194062"/>
              <a:ext cx="3188323" cy="3390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IN" sz="1100" b="1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JhengHei" panose="020B0604030504040204" pitchFamily="34" charset="-120"/>
                </a:rPr>
                <a:t>WHY</a:t>
              </a:r>
              <a:r>
                <a:rPr lang="en-IN" sz="11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JhengHei" panose="020B0604030504040204" pitchFamily="34" charset="-120"/>
                </a:rPr>
                <a:t> </a:t>
              </a:r>
              <a:r>
                <a:rPr lang="en-IN" sz="1100" b="1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JhengHei" panose="020B0604030504040204" pitchFamily="34" charset="-120"/>
                </a:rPr>
                <a:t>ONLY</a:t>
              </a:r>
              <a:r>
                <a:rPr lang="en-IN" sz="11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JhengHei" panose="020B0604030504040204" pitchFamily="34" charset="-120"/>
                </a:rPr>
                <a:t> </a:t>
              </a:r>
              <a:r>
                <a:rPr lang="en-IN" sz="1100" b="1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JhengHei" panose="020B0604030504040204" pitchFamily="34" charset="-120"/>
                </a:rPr>
                <a:t>OMNIPOTENT</a:t>
              </a:r>
              <a:r>
                <a:rPr lang="en-IN" sz="11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JhengHei" panose="020B0604030504040204" pitchFamily="34" charset="-120"/>
                </a:rPr>
                <a:t> &amp; </a:t>
              </a:r>
              <a:r>
                <a:rPr lang="en-IN" sz="1100" b="1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JhengHei" panose="020B0604030504040204" pitchFamily="34" charset="-120"/>
                </a:rPr>
                <a:t>MANAGEMENT</a:t>
              </a:r>
              <a:r>
                <a:rPr lang="en-IN" sz="11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icrosoft JhengHei" panose="020B0604030504040204" pitchFamily="34" charset="-120"/>
                </a:rPr>
                <a:t> ?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Guided by Professional having 19 years of experience in Bitumen Industry.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Well organised private organisation with professional &amp; expert staff with dedicated office &amp; infrastructure for business.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Total market intelligence tracking system for day to day decision on the basis of statistics.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Existing Joint Venture with importers, manufacturers, transporters, warehousing &amp; bulk storage.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Inhouse professionals as Tax Consultant, CHA, Advocate &amp; HR.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Ready Import &amp; Sales strategic plans.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Transport &amp; delivery (Logistics) expertise.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Highly reliable product range.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Good reputation &amp; strong company profile in Bitumen Industry.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Ethical business practices and transparent dealings.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Excellent client servicing.</a:t>
              </a:r>
            </a:p>
            <a:p>
              <a:pPr marL="285750" indent="-285750">
                <a:lnSpc>
                  <a:spcPct val="107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Competitive &amp; Lowest Prices.</a:t>
              </a:r>
              <a:endParaRPr lang="en-IN" sz="9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185F473-2F94-445C-B359-6159F9C66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"/>
                      </a14:imgEffect>
                      <a14:imgEffect>
                        <a14:saturation sat="300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" t="8087" r="6561" b="8087"/>
            <a:stretch/>
          </p:blipFill>
          <p:spPr>
            <a:xfrm>
              <a:off x="2739315" y="2841327"/>
              <a:ext cx="489152" cy="3380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6C33B8-A303-4A82-A461-8CEF7661323D}"/>
                </a:ext>
              </a:extLst>
            </p:cNvPr>
            <p:cNvSpPr/>
            <p:nvPr/>
          </p:nvSpPr>
          <p:spPr>
            <a:xfrm>
              <a:off x="130051" y="2792866"/>
              <a:ext cx="2764847" cy="394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IN" sz="900" b="1" u="sng" dirty="0">
                  <a:ln w="0"/>
                  <a:solidFill>
                    <a:srgbClr val="FFE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“Our company has self capital for the business. </a:t>
              </a: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IN" sz="900" b="1" u="sng" dirty="0">
                  <a:ln w="0"/>
                  <a:solidFill>
                    <a:srgbClr val="FFE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(No finance partner, no equity dilution, no debt)”</a:t>
              </a:r>
              <a:endParaRPr lang="en-IN" sz="100" b="1" u="sng" dirty="0">
                <a:ln w="0"/>
                <a:solidFill>
                  <a:srgbClr val="FFE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9A4FA5-B8DE-41A9-9407-BA37FAA7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853" y="6187414"/>
              <a:ext cx="562031" cy="562031"/>
            </a:xfrm>
            <a:prstGeom prst="ellipse">
              <a:avLst/>
            </a:prstGeom>
            <a:solidFill>
              <a:schemeClr val="bg1">
                <a:lumMod val="95000"/>
                <a:alpha val="0"/>
              </a:schemeClr>
            </a:solidFill>
            <a:ln>
              <a:noFill/>
            </a:ln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13567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9FB84F-B5F2-449A-A93E-3A0AAF1E6E14}"/>
              </a:ext>
            </a:extLst>
          </p:cNvPr>
          <p:cNvGrpSpPr/>
          <p:nvPr/>
        </p:nvGrpSpPr>
        <p:grpSpPr>
          <a:xfrm>
            <a:off x="26887" y="0"/>
            <a:ext cx="3301200" cy="6858000"/>
            <a:chOff x="26887" y="0"/>
            <a:chExt cx="33012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01E8D1-F407-404C-83E7-AC1C4C16E12A}"/>
                </a:ext>
              </a:extLst>
            </p:cNvPr>
            <p:cNvSpPr/>
            <p:nvPr/>
          </p:nvSpPr>
          <p:spPr>
            <a:xfrm>
              <a:off x="26887" y="0"/>
              <a:ext cx="3301200" cy="6858000"/>
            </a:xfrm>
            <a:prstGeom prst="rect">
              <a:avLst/>
            </a:prstGeom>
            <a:gradFill>
              <a:gsLst>
                <a:gs pos="0">
                  <a:srgbClr val="182A6C"/>
                </a:gs>
                <a:gs pos="100000">
                  <a:srgbClr val="5C3C3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1E72D4-9BDE-4EC2-B382-8070CDE9B192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7200" y="27705"/>
              <a:ext cx="3180573" cy="3004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2313E6-836B-4788-8370-2AEDA2E01AB3}"/>
                </a:ext>
              </a:extLst>
            </p:cNvPr>
            <p:cNvSpPr/>
            <p:nvPr/>
          </p:nvSpPr>
          <p:spPr>
            <a:xfrm>
              <a:off x="125303" y="3424948"/>
              <a:ext cx="2079748" cy="3427945"/>
            </a:xfrm>
            <a:custGeom>
              <a:avLst/>
              <a:gdLst>
                <a:gd name="connsiteX0" fmla="*/ 3580858 w 3580858"/>
                <a:gd name="connsiteY0" fmla="*/ 0 h 3680612"/>
                <a:gd name="connsiteX1" fmla="*/ 3580858 w 3580858"/>
                <a:gd name="connsiteY1" fmla="*/ 3680612 h 3680612"/>
                <a:gd name="connsiteX2" fmla="*/ 0 w 3580858"/>
                <a:gd name="connsiteY2" fmla="*/ 3680612 h 3680612"/>
                <a:gd name="connsiteX3" fmla="*/ 132647 w 3580858"/>
                <a:gd name="connsiteY3" fmla="*/ 3421622 h 3680612"/>
                <a:gd name="connsiteX4" fmla="*/ 3526354 w 3580858"/>
                <a:gd name="connsiteY4" fmla="*/ 27915 h 36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0858" h="3680612">
                  <a:moveTo>
                    <a:pt x="3580858" y="0"/>
                  </a:moveTo>
                  <a:lnTo>
                    <a:pt x="3580858" y="3680612"/>
                  </a:lnTo>
                  <a:lnTo>
                    <a:pt x="0" y="3680612"/>
                  </a:lnTo>
                  <a:lnTo>
                    <a:pt x="132647" y="3421622"/>
                  </a:lnTo>
                  <a:cubicBezTo>
                    <a:pt x="911163" y="1988506"/>
                    <a:pt x="2093238" y="806431"/>
                    <a:pt x="3526354" y="27915"/>
                  </a:cubicBezTo>
                  <a:close/>
                </a:path>
              </a:pathLst>
            </a:custGeom>
            <a:solidFill>
              <a:srgbClr val="FFC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A0C5BB-55E0-480C-969D-229EB59232B7}"/>
                </a:ext>
              </a:extLst>
            </p:cNvPr>
            <p:cNvSpPr/>
            <p:nvPr/>
          </p:nvSpPr>
          <p:spPr>
            <a:xfrm>
              <a:off x="136119" y="3240984"/>
              <a:ext cx="2788133" cy="3600740"/>
            </a:xfrm>
            <a:custGeom>
              <a:avLst/>
              <a:gdLst>
                <a:gd name="connsiteX0" fmla="*/ 3580858 w 3580858"/>
                <a:gd name="connsiteY0" fmla="*/ 0 h 3680612"/>
                <a:gd name="connsiteX1" fmla="*/ 3580858 w 3580858"/>
                <a:gd name="connsiteY1" fmla="*/ 3680612 h 3680612"/>
                <a:gd name="connsiteX2" fmla="*/ 0 w 3580858"/>
                <a:gd name="connsiteY2" fmla="*/ 3680612 h 3680612"/>
                <a:gd name="connsiteX3" fmla="*/ 132647 w 3580858"/>
                <a:gd name="connsiteY3" fmla="*/ 3421622 h 3680612"/>
                <a:gd name="connsiteX4" fmla="*/ 3526354 w 3580858"/>
                <a:gd name="connsiteY4" fmla="*/ 27915 h 36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0858" h="3680612">
                  <a:moveTo>
                    <a:pt x="3580858" y="0"/>
                  </a:moveTo>
                  <a:lnTo>
                    <a:pt x="3580858" y="3680612"/>
                  </a:lnTo>
                  <a:lnTo>
                    <a:pt x="0" y="3680612"/>
                  </a:lnTo>
                  <a:lnTo>
                    <a:pt x="132647" y="3421622"/>
                  </a:lnTo>
                  <a:cubicBezTo>
                    <a:pt x="911163" y="1988506"/>
                    <a:pt x="2093238" y="806431"/>
                    <a:pt x="3526354" y="27915"/>
                  </a:cubicBezTo>
                  <a:close/>
                </a:path>
              </a:pathLst>
            </a:custGeom>
            <a:solidFill>
              <a:srgbClr val="006666">
                <a:alpha val="9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2D799D-202A-47B4-92A9-76BFC50822A2}"/>
                </a:ext>
              </a:extLst>
            </p:cNvPr>
            <p:cNvSpPr/>
            <p:nvPr/>
          </p:nvSpPr>
          <p:spPr>
            <a:xfrm>
              <a:off x="123661" y="3593037"/>
              <a:ext cx="3198605" cy="3254411"/>
            </a:xfrm>
            <a:custGeom>
              <a:avLst/>
              <a:gdLst>
                <a:gd name="connsiteX0" fmla="*/ 3580858 w 3580858"/>
                <a:gd name="connsiteY0" fmla="*/ 0 h 3680612"/>
                <a:gd name="connsiteX1" fmla="*/ 3580858 w 3580858"/>
                <a:gd name="connsiteY1" fmla="*/ 3680612 h 3680612"/>
                <a:gd name="connsiteX2" fmla="*/ 0 w 3580858"/>
                <a:gd name="connsiteY2" fmla="*/ 3680612 h 3680612"/>
                <a:gd name="connsiteX3" fmla="*/ 132647 w 3580858"/>
                <a:gd name="connsiteY3" fmla="*/ 3421622 h 3680612"/>
                <a:gd name="connsiteX4" fmla="*/ 3526354 w 3580858"/>
                <a:gd name="connsiteY4" fmla="*/ 27915 h 36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0858" h="3680612">
                  <a:moveTo>
                    <a:pt x="3580858" y="0"/>
                  </a:moveTo>
                  <a:lnTo>
                    <a:pt x="3580858" y="3680612"/>
                  </a:lnTo>
                  <a:lnTo>
                    <a:pt x="0" y="3680612"/>
                  </a:lnTo>
                  <a:lnTo>
                    <a:pt x="132647" y="3421622"/>
                  </a:lnTo>
                  <a:cubicBezTo>
                    <a:pt x="911163" y="1988506"/>
                    <a:pt x="2093238" y="806431"/>
                    <a:pt x="3526354" y="27915"/>
                  </a:cubicBezTo>
                  <a:close/>
                </a:path>
              </a:pathLst>
            </a:cu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2C8ED9-F933-49F6-BEEC-0420928A1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"/>
                      </a14:imgEffect>
                      <a14:imgEffect>
                        <a14:saturation sat="300000"/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" t="8087" r="6561" b="8087"/>
            <a:stretch/>
          </p:blipFill>
          <p:spPr>
            <a:xfrm>
              <a:off x="2623367" y="114854"/>
              <a:ext cx="589023" cy="3334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2A8E49-4F94-47B6-BA11-65C12C7BB79B}"/>
                </a:ext>
              </a:extLst>
            </p:cNvPr>
            <p:cNvSpPr txBox="1"/>
            <p:nvPr/>
          </p:nvSpPr>
          <p:spPr>
            <a:xfrm>
              <a:off x="154834" y="3090115"/>
              <a:ext cx="209736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</a:t>
              </a:r>
              <a:r>
                <a:rPr lang="en-IN" sz="1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1000" b="1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</a:t>
              </a:r>
              <a:r>
                <a:rPr lang="en-IN" sz="1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1000" b="1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</a:t>
              </a:r>
              <a:r>
                <a:rPr lang="en-IN" sz="1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:</a:t>
              </a:r>
            </a:p>
            <a:p>
              <a:endParaRPr lang="en-IN" sz="3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en-IN" sz="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IN" sz="900" b="1" dirty="0">
                  <a:solidFill>
                    <a:srgbClr val="EFB20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Import :</a:t>
              </a:r>
              <a:r>
                <a:rPr lang="en-IN" sz="900" b="1" dirty="0"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60/70 &amp; 80/100</a:t>
              </a:r>
            </a:p>
            <a:p>
              <a:endParaRPr lang="en-IN" sz="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IN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PSU in India : </a:t>
              </a:r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VG10, VG30, VG40</a:t>
              </a:r>
            </a:p>
            <a:p>
              <a:endParaRPr lang="en-IN" sz="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Emulsion as per IS - 8887:1995, </a:t>
              </a:r>
            </a:p>
            <a:p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Emulsion as per IS - 8887:2004, </a:t>
              </a:r>
            </a:p>
            <a:p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Emulsion as per ASTM – D244.</a:t>
              </a:r>
            </a:p>
            <a:p>
              <a:endParaRPr lang="en-IN" sz="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IN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Blown Bitumen :</a:t>
              </a:r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IS-7021-988 &amp; </a:t>
              </a:r>
            </a:p>
            <a:p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IS-1203/1978 ALL GRADES</a:t>
              </a:r>
            </a:p>
            <a:p>
              <a:endParaRPr lang="en-IN" sz="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IN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 Surfacing Emulsion :</a:t>
              </a:r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ALL GRADES</a:t>
              </a:r>
            </a:p>
            <a:p>
              <a:endParaRPr lang="en-IN" sz="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IN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Modified Bitumen : </a:t>
              </a:r>
              <a:r>
                <a:rPr lang="en-IN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CRMB, PMB, NRMB.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14A276-5C83-4536-A9DD-B63367E3D66E}"/>
                </a:ext>
              </a:extLst>
            </p:cNvPr>
            <p:cNvSpPr/>
            <p:nvPr/>
          </p:nvSpPr>
          <p:spPr>
            <a:xfrm>
              <a:off x="636688" y="5762692"/>
              <a:ext cx="2030649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00" b="1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PROFESSIONAL</a:t>
              </a:r>
              <a:r>
                <a:rPr lang="en-IN" sz="1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1000" b="1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CONSULTANCY </a:t>
              </a:r>
              <a:endParaRPr lang="en-IN" sz="600" b="1" u="sng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en-IN" sz="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just"/>
              <a:r>
                <a:rPr lang="en-IN" sz="9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Bitumen &amp; Bituminous product plant setup end to end solution from identification of land to impart training &amp; making policy with staff on marketing &amp; quality testing.</a:t>
              </a:r>
              <a:endParaRPr lang="en-IN" sz="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F97B9A-9B5A-442B-B4B3-504DBF680D8B}"/>
                </a:ext>
              </a:extLst>
            </p:cNvPr>
            <p:cNvSpPr/>
            <p:nvPr/>
          </p:nvSpPr>
          <p:spPr>
            <a:xfrm>
              <a:off x="1601048" y="4638445"/>
              <a:ext cx="1432678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u="sng" dirty="0">
                  <a:solidFill>
                    <a:srgbClr val="FFE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</a:t>
              </a:r>
              <a:r>
                <a:rPr lang="en-US" sz="1000" b="1" dirty="0">
                  <a:solidFill>
                    <a:srgbClr val="FFE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1000" b="1" u="sng" dirty="0">
                  <a:solidFill>
                    <a:srgbClr val="FFE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SEEK</a:t>
              </a:r>
              <a:r>
                <a:rPr lang="en-US" sz="1000" b="1" dirty="0">
                  <a:solidFill>
                    <a:srgbClr val="FFE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1000" b="1" u="sng" dirty="0">
                  <a:solidFill>
                    <a:srgbClr val="FFE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 :</a:t>
              </a:r>
            </a:p>
            <a:p>
              <a:endParaRPr lang="en-US" sz="400" b="1" u="sng" dirty="0">
                <a:solidFill>
                  <a:srgbClr val="FFE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Partners/JV partners </a:t>
              </a:r>
            </a:p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Suppliers of quality </a:t>
              </a:r>
            </a:p>
            <a:p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Bitumen</a:t>
              </a:r>
            </a:p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Warehouse partner </a:t>
              </a:r>
            </a:p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Bitumen customer</a:t>
              </a:r>
            </a:p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Bitumen trader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49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849</Words>
  <Application>Microsoft Office PowerPoint</Application>
  <PresentationFormat>Custom</PresentationFormat>
  <Paragraphs>149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(Body)</vt:lpstr>
      <vt:lpstr>Calibri Light</vt:lpstr>
      <vt:lpstr>Tahoma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SHAH</dc:creator>
  <cp:lastModifiedBy>Prince Shah</cp:lastModifiedBy>
  <cp:revision>6</cp:revision>
  <cp:lastPrinted>2019-09-07T06:19:49Z</cp:lastPrinted>
  <dcterms:created xsi:type="dcterms:W3CDTF">2019-09-07T05:42:03Z</dcterms:created>
  <dcterms:modified xsi:type="dcterms:W3CDTF">2019-10-04T07:22:43Z</dcterms:modified>
</cp:coreProperties>
</file>